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2.xml" ContentType="application/vnd.openxmlformats-officedocument.presentationml.tags+xml"/>
  <Override PartName="/ppt/notesSlides/notesSlide11.xml" ContentType="application/vnd.openxmlformats-officedocument.presentationml.notesSlide+xml"/>
  <Override PartName="/ppt/tags/tag3.xml" ContentType="application/vnd.openxmlformats-officedocument.presentationml.tags+xml"/>
  <Override PartName="/ppt/notesSlides/notesSlide12.xml" ContentType="application/vnd.openxmlformats-officedocument.presentationml.notesSlide+xml"/>
  <Override PartName="/ppt/tags/tag4.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bookmarkIdSeed="2">
  <p:sldMasterIdLst>
    <p:sldMasterId id="2147483648" r:id="rId1"/>
    <p:sldMasterId id="2147483651" r:id="rId2"/>
  </p:sldMasterIdLst>
  <p:notesMasterIdLst>
    <p:notesMasterId r:id="rId21"/>
  </p:notesMasterIdLst>
  <p:handoutMasterIdLst>
    <p:handoutMasterId r:id="rId22"/>
  </p:handoutMasterIdLst>
  <p:sldIdLst>
    <p:sldId id="576" r:id="rId3"/>
    <p:sldId id="761" r:id="rId4"/>
    <p:sldId id="762" r:id="rId5"/>
    <p:sldId id="742" r:id="rId6"/>
    <p:sldId id="760" r:id="rId7"/>
    <p:sldId id="766" r:id="rId8"/>
    <p:sldId id="765" r:id="rId9"/>
    <p:sldId id="764" r:id="rId10"/>
    <p:sldId id="773" r:id="rId11"/>
    <p:sldId id="759" r:id="rId12"/>
    <p:sldId id="776" r:id="rId13"/>
    <p:sldId id="775" r:id="rId14"/>
    <p:sldId id="774" r:id="rId15"/>
    <p:sldId id="772" r:id="rId16"/>
    <p:sldId id="757" r:id="rId17"/>
    <p:sldId id="769" r:id="rId18"/>
    <p:sldId id="770" r:id="rId19"/>
    <p:sldId id="715" r:id="rId20"/>
  </p:sldIdLst>
  <p:sldSz cx="12192000" cy="6858000"/>
  <p:notesSz cx="7315200" cy="9601200"/>
  <p:custDataLst>
    <p:tags r:id="rId23"/>
  </p:custDataLst>
  <p:defaultTextStyle>
    <a:defPPr>
      <a:defRPr lang="zh-CN"/>
    </a:defPPr>
    <a:lvl1pPr algn="l" rtl="0" fontAlgn="base">
      <a:spcBef>
        <a:spcPct val="0"/>
      </a:spcBef>
      <a:spcAft>
        <a:spcPct val="0"/>
      </a:spcAft>
      <a:defRPr sz="2400"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sz="2400"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sz="2400"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sz="2400"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sz="24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24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24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24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2400"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686">
          <p15:clr>
            <a:srgbClr val="A4A3A4"/>
          </p15:clr>
        </p15:guide>
        <p15:guide id="2" pos="335">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hinkPad" initials="T"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02060"/>
    <a:srgbClr val="0070C0"/>
    <a:srgbClr val="F2F2F2"/>
    <a:srgbClr val="003B86"/>
    <a:srgbClr val="013D87"/>
    <a:srgbClr val="E6E6E6"/>
    <a:srgbClr val="000099"/>
    <a:srgbClr val="0000FF"/>
    <a:srgbClr val="FFFF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370" autoAdjust="0"/>
    <p:restoredTop sz="83155" autoAdjust="0"/>
  </p:normalViewPr>
  <p:slideViewPr>
    <p:cSldViewPr>
      <p:cViewPr>
        <p:scale>
          <a:sx n="100" d="100"/>
          <a:sy n="100" d="100"/>
        </p:scale>
        <p:origin x="972" y="-210"/>
      </p:cViewPr>
      <p:guideLst>
        <p:guide orient="horz" pos="686"/>
        <p:guide pos="335"/>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p:cViewPr varScale="1">
        <p:scale>
          <a:sx n="82" d="100"/>
          <a:sy n="82" d="100"/>
        </p:scale>
        <p:origin x="2982" y="90"/>
      </p:cViewPr>
      <p:guideLst/>
    </p:cSldViewPr>
  </p:notesViewPr>
  <p:gridSpacing cx="180000" cy="1800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viewProps" Target="viewProps.xml"/><Relationship Id="rId3" Type="http://schemas.openxmlformats.org/officeDocument/2006/relationships/slide" Target="slides/slide1.xml"/><Relationship Id="rId21" Type="http://schemas.openxmlformats.org/officeDocument/2006/relationships/notesMaster" Target="notesMasters/notes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commentAuthors" Target="commentAuthor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tags" Target="tags/tag1.xml"/><Relationship Id="rId28"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handoutMaster" Target="handoutMasters/handoutMaster1.xml"/><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170238" cy="481013"/>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4143375" y="0"/>
            <a:ext cx="3170238" cy="481013"/>
          </a:xfrm>
          <a:prstGeom prst="rect">
            <a:avLst/>
          </a:prstGeom>
        </p:spPr>
        <p:txBody>
          <a:bodyPr vert="horz" lIns="91440" tIns="45720" rIns="91440" bIns="45720" rtlCol="0"/>
          <a:lstStyle>
            <a:lvl1pPr algn="r">
              <a:defRPr sz="1200"/>
            </a:lvl1pPr>
          </a:lstStyle>
          <a:p>
            <a:fld id="{A5FE07C5-0329-4CE2-A05E-09F42482B957}" type="datetimeFigureOut">
              <a:rPr lang="zh-CN" altLang="en-US" smtClean="0"/>
              <a:t>2024/1/9</a:t>
            </a:fld>
            <a:endParaRPr lang="zh-CN" altLang="en-US"/>
          </a:p>
        </p:txBody>
      </p:sp>
      <p:sp>
        <p:nvSpPr>
          <p:cNvPr id="4" name="页脚占位符 3"/>
          <p:cNvSpPr>
            <a:spLocks noGrp="1"/>
          </p:cNvSpPr>
          <p:nvPr>
            <p:ph type="ftr" sz="quarter" idx="2"/>
          </p:nvPr>
        </p:nvSpPr>
        <p:spPr>
          <a:xfrm>
            <a:off x="0" y="9120188"/>
            <a:ext cx="3170238" cy="481012"/>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4143375" y="9120188"/>
            <a:ext cx="3170238" cy="481012"/>
          </a:xfrm>
          <a:prstGeom prst="rect">
            <a:avLst/>
          </a:prstGeom>
        </p:spPr>
        <p:txBody>
          <a:bodyPr vert="horz" lIns="91440" tIns="45720" rIns="91440" bIns="45720" rtlCol="0" anchor="b"/>
          <a:lstStyle>
            <a:lvl1pPr algn="r">
              <a:defRPr sz="1200"/>
            </a:lvl1pPr>
          </a:lstStyle>
          <a:p>
            <a:fld id="{A8A97620-6AA2-45A7-9C55-206C0162E206}"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8434" name="Rectangle 2"/>
          <p:cNvSpPr>
            <a:spLocks noGrp="1" noChangeArrowheads="1"/>
          </p:cNvSpPr>
          <p:nvPr>
            <p:ph type="hdr" sz="quarter"/>
          </p:nvPr>
        </p:nvSpPr>
        <p:spPr bwMode="auto">
          <a:xfrm>
            <a:off x="0" y="0"/>
            <a:ext cx="3170238" cy="479425"/>
          </a:xfrm>
          <a:prstGeom prst="rect">
            <a:avLst/>
          </a:prstGeom>
          <a:noFill/>
          <a:ln>
            <a:noFill/>
          </a:ln>
        </p:spPr>
        <p:txBody>
          <a:bodyPr vert="horz" wrap="square" lIns="96658" tIns="48329" rIns="96658" bIns="48329" numCol="1" anchor="t" anchorCtr="0" compatLnSpc="1"/>
          <a:lstStyle>
            <a:lvl1pPr algn="l" defTabSz="967105">
              <a:defRPr sz="1300">
                <a:ea typeface="宋体" panose="02010600030101010101" pitchFamily="2" charset="-122"/>
              </a:defRPr>
            </a:lvl1pPr>
          </a:lstStyle>
          <a:p>
            <a:pPr>
              <a:defRPr/>
            </a:pPr>
            <a:endParaRPr lang="en-US" altLang="zh-CN"/>
          </a:p>
        </p:txBody>
      </p:sp>
      <p:sp>
        <p:nvSpPr>
          <p:cNvPr id="18435" name="Rectangle 3"/>
          <p:cNvSpPr>
            <a:spLocks noGrp="1" noChangeArrowheads="1"/>
          </p:cNvSpPr>
          <p:nvPr>
            <p:ph type="dt" idx="1"/>
          </p:nvPr>
        </p:nvSpPr>
        <p:spPr bwMode="auto">
          <a:xfrm>
            <a:off x="4143375" y="0"/>
            <a:ext cx="3170238" cy="479425"/>
          </a:xfrm>
          <a:prstGeom prst="rect">
            <a:avLst/>
          </a:prstGeom>
          <a:noFill/>
          <a:ln>
            <a:noFill/>
          </a:ln>
        </p:spPr>
        <p:txBody>
          <a:bodyPr vert="horz" wrap="square" lIns="96658" tIns="48329" rIns="96658" bIns="48329" numCol="1" anchor="t" anchorCtr="0" compatLnSpc="1"/>
          <a:lstStyle>
            <a:lvl1pPr algn="r" defTabSz="967105">
              <a:defRPr sz="1300">
                <a:ea typeface="宋体" panose="02010600030101010101" pitchFamily="2" charset="-122"/>
              </a:defRPr>
            </a:lvl1pPr>
          </a:lstStyle>
          <a:p>
            <a:pPr>
              <a:defRPr/>
            </a:pPr>
            <a:endParaRPr lang="en-US" altLang="zh-CN"/>
          </a:p>
        </p:txBody>
      </p:sp>
      <p:sp>
        <p:nvSpPr>
          <p:cNvPr id="210948" name="Rectangle 4"/>
          <p:cNvSpPr>
            <a:spLocks noGrp="1" noRot="1" noChangeAspect="1" noChangeArrowheads="1"/>
          </p:cNvSpPr>
          <p:nvPr>
            <p:ph type="sldImg" idx="2"/>
          </p:nvPr>
        </p:nvSpPr>
        <p:spPr bwMode="auto">
          <a:xfrm>
            <a:off x="457200" y="720725"/>
            <a:ext cx="6400800" cy="3600450"/>
          </a:xfrm>
          <a:prstGeom prst="rect">
            <a:avLst/>
          </a:prstGeom>
          <a:noFill/>
          <a:ln w="9525">
            <a:noFill/>
            <a:miter lim="800000"/>
          </a:ln>
        </p:spPr>
      </p:sp>
      <p:sp>
        <p:nvSpPr>
          <p:cNvPr id="18437" name="Rectangle 5"/>
          <p:cNvSpPr>
            <a:spLocks noGrp="1" noChangeArrowheads="1"/>
          </p:cNvSpPr>
          <p:nvPr>
            <p:ph type="body" sz="quarter" idx="3"/>
          </p:nvPr>
        </p:nvSpPr>
        <p:spPr bwMode="auto">
          <a:xfrm>
            <a:off x="731838" y="4560888"/>
            <a:ext cx="5851525" cy="4319587"/>
          </a:xfrm>
          <a:prstGeom prst="rect">
            <a:avLst/>
          </a:prstGeom>
          <a:noFill/>
          <a:ln>
            <a:noFill/>
          </a:ln>
        </p:spPr>
        <p:txBody>
          <a:bodyPr vert="horz" wrap="square" lIns="96658" tIns="48329" rIns="96658" bIns="48329" numCol="1" anchor="t" anchorCtr="0" compatLnSpc="1"/>
          <a:lstStyle/>
          <a:p>
            <a:pPr lvl="0"/>
            <a:r>
              <a:rPr lang="en-US" altLang="zh-CN" noProof="0"/>
              <a:t>Click to edit Master text styles</a:t>
            </a:r>
          </a:p>
          <a:p>
            <a:pPr lvl="1"/>
            <a:r>
              <a:rPr lang="en-US" altLang="zh-CN" noProof="0"/>
              <a:t>Second level</a:t>
            </a:r>
          </a:p>
          <a:p>
            <a:pPr lvl="2"/>
            <a:r>
              <a:rPr lang="en-US" altLang="zh-CN" noProof="0"/>
              <a:t>Third level</a:t>
            </a:r>
          </a:p>
          <a:p>
            <a:pPr lvl="3"/>
            <a:r>
              <a:rPr lang="en-US" altLang="zh-CN" noProof="0"/>
              <a:t>Fourth level</a:t>
            </a:r>
          </a:p>
          <a:p>
            <a:pPr lvl="4"/>
            <a:r>
              <a:rPr lang="en-US" altLang="zh-CN" noProof="0"/>
              <a:t>Fifth level</a:t>
            </a:r>
          </a:p>
        </p:txBody>
      </p:sp>
      <p:sp>
        <p:nvSpPr>
          <p:cNvPr id="18438" name="Rectangle 6"/>
          <p:cNvSpPr>
            <a:spLocks noGrp="1" noChangeArrowheads="1"/>
          </p:cNvSpPr>
          <p:nvPr>
            <p:ph type="ftr" sz="quarter" idx="4"/>
          </p:nvPr>
        </p:nvSpPr>
        <p:spPr bwMode="auto">
          <a:xfrm>
            <a:off x="0" y="9120188"/>
            <a:ext cx="3170238" cy="479425"/>
          </a:xfrm>
          <a:prstGeom prst="rect">
            <a:avLst/>
          </a:prstGeom>
          <a:noFill/>
          <a:ln>
            <a:noFill/>
          </a:ln>
        </p:spPr>
        <p:txBody>
          <a:bodyPr vert="horz" wrap="square" lIns="96658" tIns="48329" rIns="96658" bIns="48329" numCol="1" anchor="b" anchorCtr="0" compatLnSpc="1"/>
          <a:lstStyle>
            <a:lvl1pPr algn="l" defTabSz="967105">
              <a:defRPr sz="1300">
                <a:ea typeface="宋体" panose="02010600030101010101" pitchFamily="2" charset="-122"/>
              </a:defRPr>
            </a:lvl1pPr>
          </a:lstStyle>
          <a:p>
            <a:pPr>
              <a:defRPr/>
            </a:pPr>
            <a:endParaRPr lang="en-US" altLang="zh-CN"/>
          </a:p>
        </p:txBody>
      </p:sp>
      <p:sp>
        <p:nvSpPr>
          <p:cNvPr id="18439" name="Rectangle 7"/>
          <p:cNvSpPr>
            <a:spLocks noGrp="1" noChangeArrowheads="1"/>
          </p:cNvSpPr>
          <p:nvPr>
            <p:ph type="sldNum" sz="quarter" idx="5"/>
          </p:nvPr>
        </p:nvSpPr>
        <p:spPr bwMode="auto">
          <a:xfrm>
            <a:off x="4143375" y="9120188"/>
            <a:ext cx="3170238" cy="479425"/>
          </a:xfrm>
          <a:prstGeom prst="rect">
            <a:avLst/>
          </a:prstGeom>
          <a:noFill/>
          <a:ln>
            <a:noFill/>
          </a:ln>
        </p:spPr>
        <p:txBody>
          <a:bodyPr vert="horz" wrap="square" lIns="96658" tIns="48329" rIns="96658" bIns="48329" numCol="1" anchor="b" anchorCtr="0" compatLnSpc="1"/>
          <a:lstStyle>
            <a:lvl1pPr algn="r" defTabSz="967105">
              <a:defRPr sz="1300">
                <a:ea typeface="宋体" panose="02010600030101010101" pitchFamily="2" charset="-122"/>
              </a:defRPr>
            </a:lvl1pPr>
          </a:lstStyle>
          <a:p>
            <a:pPr>
              <a:defRPr/>
            </a:pPr>
            <a:fld id="{BDCD19B5-3DA6-46B7-A71F-CC542E9B677B}" type="slidenum">
              <a:rPr lang="en-US" altLang="zh-CN"/>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pPr>
              <a:defRPr/>
            </a:pPr>
            <a:fld id="{BDCD19B5-3DA6-46B7-A71F-CC542E9B677B}" type="slidenum">
              <a:rPr lang="en-US" altLang="zh-CN" smtClean="0"/>
              <a:t>1</a:t>
            </a:fld>
            <a:endParaRPr lang="en-US" altLang="zh-C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7" name="幻灯片图像占位符 1"/>
          <p:cNvSpPr>
            <a:spLocks noGrp="1" noRot="1" noChangeAspect="1" noTextEdit="1"/>
          </p:cNvSpPr>
          <p:nvPr>
            <p:ph type="sldImg"/>
          </p:nvPr>
        </p:nvSpPr>
        <p:spPr/>
      </p:sp>
      <p:sp>
        <p:nvSpPr>
          <p:cNvPr id="214018" name="备注占位符 2"/>
          <p:cNvSpPr>
            <a:spLocks noGrp="1"/>
          </p:cNvSpPr>
          <p:nvPr>
            <p:ph type="body" idx="1"/>
          </p:nvPr>
        </p:nvSpPr>
        <p:spPr>
          <a:noFill/>
        </p:spPr>
        <p:txBody>
          <a:bodyPr/>
          <a:lstStyle/>
          <a:p>
            <a:endParaRPr lang="zh-CN" altLang="en-US" dirty="0">
              <a:ea typeface="宋体" panose="02010600030101010101" pitchFamily="2" charset="-122"/>
            </a:endParaRPr>
          </a:p>
        </p:txBody>
      </p:sp>
      <p:sp>
        <p:nvSpPr>
          <p:cNvPr id="214019" name="灯片编号占位符 3"/>
          <p:cNvSpPr>
            <a:spLocks noGrp="1"/>
          </p:cNvSpPr>
          <p:nvPr>
            <p:ph type="sldNum" sz="quarter" idx="5"/>
          </p:nvPr>
        </p:nvSpPr>
        <p:spPr>
          <a:noFill/>
          <a:ln>
            <a:miter lim="800000"/>
          </a:ln>
        </p:spPr>
        <p:txBody>
          <a:bodyPr/>
          <a:lstStyle/>
          <a:p>
            <a:fld id="{FAEB3189-8770-4A74-96EB-BDC21FE3E1E3}" type="slidenum">
              <a:rPr lang="en-US" altLang="zh-CN" smtClean="0">
                <a:ea typeface="宋体" panose="02010600030101010101" pitchFamily="2" charset="-122"/>
              </a:rPr>
              <a:t>13</a:t>
            </a:fld>
            <a:endParaRPr lang="en-US" altLang="zh-CN">
              <a:ea typeface="宋体" panose="02010600030101010101" pitchFamily="2" charset="-122"/>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7" name="幻灯片图像占位符 1"/>
          <p:cNvSpPr>
            <a:spLocks noGrp="1" noRot="1" noChangeAspect="1" noTextEdit="1"/>
          </p:cNvSpPr>
          <p:nvPr>
            <p:ph type="sldImg"/>
          </p:nvPr>
        </p:nvSpPr>
        <p:spPr/>
      </p:sp>
      <p:sp>
        <p:nvSpPr>
          <p:cNvPr id="214018" name="备注占位符 2"/>
          <p:cNvSpPr>
            <a:spLocks noGrp="1"/>
          </p:cNvSpPr>
          <p:nvPr>
            <p:ph type="body" idx="1"/>
          </p:nvPr>
        </p:nvSpPr>
        <p:spPr>
          <a:noFill/>
        </p:spPr>
        <p:txBody>
          <a:bodyPr/>
          <a:lstStyle/>
          <a:p>
            <a:endParaRPr lang="zh-CN" altLang="en-US" dirty="0">
              <a:ea typeface="宋体" panose="02010600030101010101" pitchFamily="2" charset="-122"/>
            </a:endParaRPr>
          </a:p>
        </p:txBody>
      </p:sp>
      <p:sp>
        <p:nvSpPr>
          <p:cNvPr id="214019" name="灯片编号占位符 3"/>
          <p:cNvSpPr>
            <a:spLocks noGrp="1"/>
          </p:cNvSpPr>
          <p:nvPr>
            <p:ph type="sldNum" sz="quarter" idx="5"/>
          </p:nvPr>
        </p:nvSpPr>
        <p:spPr>
          <a:noFill/>
          <a:ln>
            <a:miter lim="800000"/>
          </a:ln>
        </p:spPr>
        <p:txBody>
          <a:bodyPr/>
          <a:lstStyle/>
          <a:p>
            <a:fld id="{FAEB3189-8770-4A74-96EB-BDC21FE3E1E3}" type="slidenum">
              <a:rPr lang="en-US" altLang="zh-CN" smtClean="0">
                <a:ea typeface="宋体" panose="02010600030101010101" pitchFamily="2" charset="-122"/>
              </a:rPr>
              <a:t>15</a:t>
            </a:fld>
            <a:endParaRPr lang="en-US" altLang="zh-CN">
              <a:ea typeface="宋体" panose="02010600030101010101" pitchFamily="2" charset="-122"/>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7" name="幻灯片图像占位符 1"/>
          <p:cNvSpPr>
            <a:spLocks noGrp="1" noRot="1" noChangeAspect="1" noTextEdit="1"/>
          </p:cNvSpPr>
          <p:nvPr>
            <p:ph type="sldImg"/>
          </p:nvPr>
        </p:nvSpPr>
        <p:spPr/>
      </p:sp>
      <p:sp>
        <p:nvSpPr>
          <p:cNvPr id="214018" name="备注占位符 2"/>
          <p:cNvSpPr>
            <a:spLocks noGrp="1"/>
          </p:cNvSpPr>
          <p:nvPr>
            <p:ph type="body" idx="1"/>
          </p:nvPr>
        </p:nvSpPr>
        <p:spPr>
          <a:noFill/>
        </p:spPr>
        <p:txBody>
          <a:bodyPr/>
          <a:lstStyle/>
          <a:p>
            <a:r>
              <a:rPr lang="en-US" dirty="0">
                <a:solidFill>
                  <a:schemeClr val="tx1">
                    <a:lumMod val="85000"/>
                    <a:lumOff val="15000"/>
                  </a:schemeClr>
                </a:solidFill>
                <a:ea typeface="微软雅黑" panose="020B0503020204020204" pitchFamily="34" charset="-122"/>
                <a:cs typeface="+mn-ea"/>
                <a:sym typeface="+mn-lt"/>
              </a:rPr>
              <a:t>     </a:t>
            </a:r>
            <a:r>
              <a:rPr dirty="0">
                <a:solidFill>
                  <a:schemeClr val="tx1">
                    <a:lumMod val="85000"/>
                    <a:lumOff val="15000"/>
                  </a:schemeClr>
                </a:solidFill>
                <a:ea typeface="微软雅黑" panose="020B0503020204020204" pitchFamily="34" charset="-122"/>
                <a:cs typeface="+mn-ea"/>
                <a:sym typeface="+mn-lt"/>
              </a:rPr>
              <a:t>基于单线索跨模态对齐框架，CVT-SLR保留了预训练的视觉模块，但用一个VAE取代了传统的上下文模块。由于使用了完整的编码器-解码器架构</a:t>
            </a:r>
            <a:r>
              <a:rPr lang="zh-CN" dirty="0">
                <a:solidFill>
                  <a:schemeClr val="tx1">
                    <a:lumMod val="85000"/>
                    <a:lumOff val="15000"/>
                  </a:schemeClr>
                </a:solidFill>
                <a:ea typeface="微软雅黑" panose="020B0503020204020204" pitchFamily="34" charset="-122"/>
                <a:cs typeface="+mn-ea"/>
                <a:sym typeface="+mn-lt"/>
              </a:rPr>
              <a:t>，</a:t>
            </a:r>
            <a:r>
              <a:rPr dirty="0">
                <a:solidFill>
                  <a:schemeClr val="tx1">
                    <a:lumMod val="85000"/>
                    <a:lumOff val="15000"/>
                  </a:schemeClr>
                </a:solidFill>
                <a:ea typeface="微软雅黑" panose="020B0503020204020204" pitchFamily="34" charset="-122"/>
                <a:cs typeface="+mn-ea"/>
                <a:sym typeface="+mn-lt"/>
              </a:rPr>
              <a:t>自编码器的形式</a:t>
            </a:r>
            <a:r>
              <a:rPr lang="zh-CN" dirty="0">
                <a:solidFill>
                  <a:schemeClr val="tx1">
                    <a:lumMod val="85000"/>
                    <a:lumOff val="15000"/>
                  </a:schemeClr>
                </a:solidFill>
                <a:ea typeface="微软雅黑" panose="020B0503020204020204" pitchFamily="34" charset="-122"/>
                <a:cs typeface="+mn-ea"/>
                <a:sym typeface="+mn-lt"/>
              </a:rPr>
              <a:t>中</a:t>
            </a:r>
            <a:r>
              <a:rPr dirty="0">
                <a:solidFill>
                  <a:schemeClr val="tx1">
                    <a:lumMod val="85000"/>
                    <a:lumOff val="15000"/>
                  </a:schemeClr>
                </a:solidFill>
                <a:ea typeface="微软雅黑" panose="020B0503020204020204" pitchFamily="34" charset="-122"/>
                <a:cs typeface="+mn-ea"/>
                <a:sym typeface="+mn-lt"/>
              </a:rPr>
              <a:t>VAE保持了输入和输出模式的一致性，起到了隐性的跨模态对齐作用。引入了一种对比对齐算法，该算法专注于正反两方面的样本，以加强显式的跨模态一致性约束。</a:t>
            </a:r>
            <a:endParaRPr lang="zh-CN" altLang="en-US"/>
          </a:p>
          <a:p>
            <a:endParaRPr lang="zh-CN" altLang="en-US" dirty="0">
              <a:ea typeface="宋体" panose="02010600030101010101" pitchFamily="2" charset="-122"/>
            </a:endParaRPr>
          </a:p>
        </p:txBody>
      </p:sp>
      <p:sp>
        <p:nvSpPr>
          <p:cNvPr id="214019" name="灯片编号占位符 3"/>
          <p:cNvSpPr>
            <a:spLocks noGrp="1"/>
          </p:cNvSpPr>
          <p:nvPr>
            <p:ph type="sldNum" sz="quarter" idx="5"/>
          </p:nvPr>
        </p:nvSpPr>
        <p:spPr>
          <a:noFill/>
          <a:ln>
            <a:miter lim="800000"/>
          </a:ln>
        </p:spPr>
        <p:txBody>
          <a:bodyPr/>
          <a:lstStyle/>
          <a:p>
            <a:fld id="{FAEB3189-8770-4A74-96EB-BDC21FE3E1E3}" type="slidenum">
              <a:rPr lang="en-US" altLang="zh-CN" smtClean="0">
                <a:ea typeface="宋体" panose="02010600030101010101" pitchFamily="2" charset="-122"/>
              </a:rPr>
              <a:t>16</a:t>
            </a:fld>
            <a:endParaRPr lang="en-US" altLang="zh-CN">
              <a:ea typeface="宋体" panose="02010600030101010101" pitchFamily="2" charset="-122"/>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7" name="幻灯片图像占位符 1"/>
          <p:cNvSpPr>
            <a:spLocks noGrp="1" noRot="1" noChangeAspect="1" noTextEdit="1"/>
          </p:cNvSpPr>
          <p:nvPr>
            <p:ph type="sldImg"/>
          </p:nvPr>
        </p:nvSpPr>
        <p:spPr/>
      </p:sp>
      <p:sp>
        <p:nvSpPr>
          <p:cNvPr id="214018" name="备注占位符 2"/>
          <p:cNvSpPr>
            <a:spLocks noGrp="1"/>
          </p:cNvSpPr>
          <p:nvPr>
            <p:ph type="body" idx="1"/>
          </p:nvPr>
        </p:nvSpPr>
        <p:spPr>
          <a:noFill/>
        </p:spPr>
        <p:txBody>
          <a:bodyPr/>
          <a:lstStyle/>
          <a:p>
            <a:r>
              <a:rPr lang="zh-CN" altLang="en-US">
                <a:sym typeface="+mn-ea"/>
              </a:rPr>
              <a:t>CV-SLT包含两个路径，有两个Kullback-Leibler（KL）散度来规范编码器和解码器的输出。</a:t>
            </a:r>
            <a:endParaRPr lang="zh-CN" altLang="en-US"/>
          </a:p>
          <a:p>
            <a:r>
              <a:rPr lang="zh-CN" altLang="en-US">
                <a:sym typeface="+mn-ea"/>
              </a:rPr>
              <a:t>在先验路径中，模型仅依赖于视觉信息来预测目标文本；</a:t>
            </a:r>
            <a:endParaRPr lang="zh-CN" altLang="en-US"/>
          </a:p>
          <a:p>
            <a:r>
              <a:rPr lang="zh-CN" altLang="en-US">
                <a:sym typeface="+mn-ea"/>
              </a:rPr>
              <a:t>在后验路径中，它同时编码视觉信息和文本知识以重构目标文本。</a:t>
            </a:r>
            <a:endParaRPr lang="zh-CN" altLang="en-US"/>
          </a:p>
          <a:p>
            <a:endParaRPr lang="zh-CN" altLang="en-US"/>
          </a:p>
          <a:p>
            <a:endParaRPr lang="zh-CN" altLang="en-US"/>
          </a:p>
          <a:p>
            <a:r>
              <a:rPr lang="en-US" altLang="zh-CN"/>
              <a:t>----------------------</a:t>
            </a:r>
            <a:endParaRPr lang="zh-CN" altLang="en-US"/>
          </a:p>
          <a:p>
            <a:r>
              <a:rPr lang="zh-CN" altLang="en-US">
                <a:sym typeface="+mn-ea"/>
              </a:rPr>
              <a:t>第一个KL散度优化条件变分自动编码器并规范编码器的输出，而第二个KL散度从后验路径到先验路径执行自我蒸馏，确保解码器输出的一致性。</a:t>
            </a:r>
          </a:p>
          <a:p>
            <a:endParaRPr lang="zh-CN" altLang="en-US">
              <a:sym typeface="+mn-ea"/>
            </a:endParaRPr>
          </a:p>
          <a:p>
            <a:r>
              <a:rPr lang="en-US" altLang="zh-CN">
                <a:sym typeface="+mn-ea"/>
              </a:rPr>
              <a:t>------------------</a:t>
            </a:r>
            <a:endParaRPr lang="zh-CN" altLang="en-US">
              <a:sym typeface="+mn-ea"/>
            </a:endParaRPr>
          </a:p>
          <a:p>
            <a:endParaRPr lang="zh-CN" altLang="en-US">
              <a:sym typeface="+mn-ea"/>
            </a:endParaRPr>
          </a:p>
          <a:p>
            <a:r>
              <a:rPr lang="zh-CN" altLang="en-US">
                <a:sym typeface="+mn-ea"/>
              </a:rPr>
              <a:t>主要贡献：</a:t>
            </a:r>
          </a:p>
          <a:p>
            <a:r>
              <a:rPr lang="zh-CN" altLang="en-US">
                <a:sym typeface="+mn-ea"/>
              </a:rPr>
              <a:t>• 我们提出了CV-SLT，它包含两个路径和两个Kullback-Leibler（KL）散度，旨在缓解手语翻译中的模态差距。</a:t>
            </a:r>
          </a:p>
          <a:p>
            <a:r>
              <a:rPr lang="zh-CN" altLang="en-US">
                <a:sym typeface="+mn-ea"/>
              </a:rPr>
              <a:t>• 共享的注意力高斯残差分布（ARGD）进一步增强了文本信息对后验路径的整合。</a:t>
            </a:r>
            <a:endParaRPr lang="zh-CN" altLang="en-US"/>
          </a:p>
          <a:p>
            <a:endParaRPr lang="zh-CN" altLang="en-US"/>
          </a:p>
          <a:p>
            <a:endParaRPr lang="zh-CN" altLang="en-US" dirty="0">
              <a:ea typeface="宋体" panose="02010600030101010101" pitchFamily="2" charset="-122"/>
            </a:endParaRPr>
          </a:p>
        </p:txBody>
      </p:sp>
      <p:sp>
        <p:nvSpPr>
          <p:cNvPr id="214019" name="灯片编号占位符 3"/>
          <p:cNvSpPr>
            <a:spLocks noGrp="1"/>
          </p:cNvSpPr>
          <p:nvPr>
            <p:ph type="sldNum" sz="quarter" idx="5"/>
          </p:nvPr>
        </p:nvSpPr>
        <p:spPr>
          <a:noFill/>
          <a:ln>
            <a:miter lim="800000"/>
          </a:ln>
        </p:spPr>
        <p:txBody>
          <a:bodyPr/>
          <a:lstStyle/>
          <a:p>
            <a:fld id="{FAEB3189-8770-4A74-96EB-BDC21FE3E1E3}" type="slidenum">
              <a:rPr lang="en-US" altLang="zh-CN" smtClean="0">
                <a:ea typeface="宋体" panose="02010600030101010101" pitchFamily="2" charset="-122"/>
              </a:rPr>
              <a:t>17</a:t>
            </a:fld>
            <a:endParaRPr lang="en-US" altLang="zh-CN">
              <a:ea typeface="宋体" panose="02010600030101010101" pitchFamily="2" charset="-122"/>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pPr>
              <a:defRPr/>
            </a:pPr>
            <a:fld id="{BDCD19B5-3DA6-46B7-A71F-CC542E9B677B}" type="slidenum">
              <a:rPr lang="en-US" altLang="zh-CN" smtClean="0"/>
              <a:t>18</a:t>
            </a:fld>
            <a:endParaRPr lang="en-US" alt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7" name="幻灯片图像占位符 1"/>
          <p:cNvSpPr>
            <a:spLocks noGrp="1" noRot="1" noChangeAspect="1" noTextEdit="1"/>
          </p:cNvSpPr>
          <p:nvPr>
            <p:ph type="sldImg"/>
          </p:nvPr>
        </p:nvSpPr>
        <p:spPr/>
      </p:sp>
      <p:sp>
        <p:nvSpPr>
          <p:cNvPr id="214018" name="备注占位符 2"/>
          <p:cNvSpPr>
            <a:spLocks noGrp="1"/>
          </p:cNvSpPr>
          <p:nvPr>
            <p:ph type="body" idx="1"/>
          </p:nvPr>
        </p:nvSpPr>
        <p:spPr>
          <a:noFill/>
        </p:spPr>
        <p:txBody>
          <a:bodyPr/>
          <a:lstStyle/>
          <a:p>
            <a:r>
              <a:rPr lang="en-US" altLang="zh-CN" b="0" i="0" dirty="0">
                <a:solidFill>
                  <a:srgbClr val="374151"/>
                </a:solidFill>
                <a:effectLst/>
                <a:latin typeface="Söhne"/>
              </a:rPr>
              <a:t>The topic of our study is Facial Expression Animation.</a:t>
            </a:r>
          </a:p>
          <a:p>
            <a:endParaRPr lang="en-US" altLang="zh-CN" b="0" i="0" dirty="0">
              <a:solidFill>
                <a:srgbClr val="374151"/>
              </a:solidFill>
              <a:effectLst/>
              <a:latin typeface="Söhne"/>
            </a:endParaRPr>
          </a:p>
          <a:p>
            <a:r>
              <a:rPr lang="en-US" altLang="zh-CN" b="0" i="0" dirty="0">
                <a:solidFill>
                  <a:srgbClr val="374151"/>
                </a:solidFill>
                <a:effectLst/>
                <a:latin typeface="Söhne"/>
              </a:rPr>
              <a:t>Facial expression animation is typically achieved through the method of single-image facial modeling.</a:t>
            </a:r>
            <a:endParaRPr lang="zh-CN" altLang="en-US" dirty="0">
              <a:ea typeface="宋体" panose="02010600030101010101" pitchFamily="2" charset="-122"/>
            </a:endParaRPr>
          </a:p>
        </p:txBody>
      </p:sp>
      <p:sp>
        <p:nvSpPr>
          <p:cNvPr id="214019" name="灯片编号占位符 3"/>
          <p:cNvSpPr>
            <a:spLocks noGrp="1"/>
          </p:cNvSpPr>
          <p:nvPr>
            <p:ph type="sldNum" sz="quarter" idx="5"/>
          </p:nvPr>
        </p:nvSpPr>
        <p:spPr>
          <a:noFill/>
          <a:ln>
            <a:miter lim="800000"/>
          </a:ln>
        </p:spPr>
        <p:txBody>
          <a:bodyPr/>
          <a:lstStyle/>
          <a:p>
            <a:fld id="{FAEB3189-8770-4A74-96EB-BDC21FE3E1E3}" type="slidenum">
              <a:rPr lang="en-US" altLang="zh-CN" smtClean="0">
                <a:ea typeface="宋体" panose="02010600030101010101" pitchFamily="2" charset="-122"/>
              </a:rPr>
              <a:t>4</a:t>
            </a:fld>
            <a:endParaRPr lang="en-US" altLang="zh-CN">
              <a:ea typeface="宋体" panose="02010600030101010101" pitchFamily="2" charset="-122"/>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7" name="幻灯片图像占位符 1"/>
          <p:cNvSpPr>
            <a:spLocks noGrp="1" noRot="1" noChangeAspect="1" noTextEdit="1"/>
          </p:cNvSpPr>
          <p:nvPr>
            <p:ph type="sldImg"/>
          </p:nvPr>
        </p:nvSpPr>
        <p:spPr/>
      </p:sp>
      <p:sp>
        <p:nvSpPr>
          <p:cNvPr id="214018" name="备注占位符 2"/>
          <p:cNvSpPr>
            <a:spLocks noGrp="1"/>
          </p:cNvSpPr>
          <p:nvPr>
            <p:ph type="body" idx="1"/>
          </p:nvPr>
        </p:nvSpPr>
        <p:spPr>
          <a:noFill/>
        </p:spPr>
        <p:txBody>
          <a:bodyPr/>
          <a:lstStyle/>
          <a:p>
            <a:r>
              <a:rPr lang="en-US" altLang="zh-CN" sz="3600" b="0" i="0" dirty="0">
                <a:solidFill>
                  <a:srgbClr val="374151"/>
                </a:solidFill>
                <a:effectLst/>
                <a:latin typeface="Söhne"/>
              </a:rPr>
              <a:t>Currently, the most commonly used method for single-image facial modeling is 3DMM, which stands for 3D Morphable Model.</a:t>
            </a:r>
          </a:p>
          <a:p>
            <a:endParaRPr lang="en-US" altLang="zh-CN" sz="3600" b="0" i="0" dirty="0">
              <a:solidFill>
                <a:srgbClr val="374151"/>
              </a:solidFill>
              <a:effectLst/>
              <a:latin typeface="Söhne"/>
            </a:endParaRPr>
          </a:p>
          <a:p>
            <a:r>
              <a:rPr lang="en-US" altLang="zh-CN" sz="3600" b="0" i="0" dirty="0">
                <a:solidFill>
                  <a:srgbClr val="374151"/>
                </a:solidFill>
                <a:effectLst/>
                <a:latin typeface="Söhne"/>
              </a:rPr>
              <a:t>The representation of 3DMM consists of an average shape, a set of identity </a:t>
            </a:r>
            <a:r>
              <a:rPr lang="en-US" altLang="zh-CN" sz="3600" b="0" i="0" dirty="0" err="1">
                <a:solidFill>
                  <a:srgbClr val="374151"/>
                </a:solidFill>
                <a:effectLst/>
                <a:latin typeface="Söhne"/>
              </a:rPr>
              <a:t>blendshapes</a:t>
            </a:r>
            <a:r>
              <a:rPr lang="en-US" altLang="zh-CN" sz="3600" b="0" i="0" dirty="0">
                <a:solidFill>
                  <a:srgbClr val="374151"/>
                </a:solidFill>
                <a:effectLst/>
                <a:latin typeface="Söhne"/>
              </a:rPr>
              <a:t>, and a set of expression </a:t>
            </a:r>
            <a:r>
              <a:rPr lang="en-US" altLang="zh-CN" sz="3600" b="0" i="0" dirty="0" err="1">
                <a:solidFill>
                  <a:srgbClr val="374151"/>
                </a:solidFill>
                <a:effectLst/>
                <a:latin typeface="Söhne"/>
              </a:rPr>
              <a:t>blendshapes</a:t>
            </a:r>
            <a:r>
              <a:rPr lang="en-US" altLang="zh-CN" sz="3600" b="0" i="0" dirty="0">
                <a:solidFill>
                  <a:srgbClr val="374151"/>
                </a:solidFill>
                <a:effectLst/>
                <a:latin typeface="Söhne"/>
              </a:rPr>
              <a:t>.</a:t>
            </a:r>
          </a:p>
          <a:p>
            <a:endParaRPr lang="zh-CN" altLang="en-US" sz="3600" dirty="0">
              <a:ea typeface="宋体" panose="02010600030101010101" pitchFamily="2" charset="-122"/>
            </a:endParaRPr>
          </a:p>
        </p:txBody>
      </p:sp>
      <p:sp>
        <p:nvSpPr>
          <p:cNvPr id="214019" name="灯片编号占位符 3"/>
          <p:cNvSpPr>
            <a:spLocks noGrp="1"/>
          </p:cNvSpPr>
          <p:nvPr>
            <p:ph type="sldNum" sz="quarter" idx="5"/>
          </p:nvPr>
        </p:nvSpPr>
        <p:spPr>
          <a:noFill/>
          <a:ln>
            <a:miter lim="800000"/>
          </a:ln>
        </p:spPr>
        <p:txBody>
          <a:bodyPr/>
          <a:lstStyle/>
          <a:p>
            <a:fld id="{FAEB3189-8770-4A74-96EB-BDC21FE3E1E3}" type="slidenum">
              <a:rPr lang="en-US" altLang="zh-CN" smtClean="0">
                <a:ea typeface="宋体" panose="02010600030101010101" pitchFamily="2" charset="-122"/>
              </a:rPr>
              <a:t>5</a:t>
            </a:fld>
            <a:endParaRPr lang="en-US" altLang="zh-CN">
              <a:ea typeface="宋体" panose="02010600030101010101" pitchFamily="2" charset="-122"/>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7" name="幻灯片图像占位符 1"/>
          <p:cNvSpPr>
            <a:spLocks noGrp="1" noRot="1" noChangeAspect="1" noTextEdit="1"/>
          </p:cNvSpPr>
          <p:nvPr>
            <p:ph type="sldImg"/>
          </p:nvPr>
        </p:nvSpPr>
        <p:spPr/>
      </p:sp>
      <p:sp>
        <p:nvSpPr>
          <p:cNvPr id="214018" name="备注占位符 2"/>
          <p:cNvSpPr>
            <a:spLocks noGrp="1"/>
          </p:cNvSpPr>
          <p:nvPr>
            <p:ph type="body" idx="1"/>
          </p:nvPr>
        </p:nvSpPr>
        <p:spPr>
          <a:noFill/>
        </p:spPr>
        <p:txBody>
          <a:bodyPr/>
          <a:lstStyle/>
          <a:p>
            <a:r>
              <a:rPr lang="zh-CN" altLang="en-US" dirty="0">
                <a:ea typeface="宋体" panose="02010600030101010101" pitchFamily="2" charset="-122"/>
              </a:rPr>
              <a:t>表达能力有限：</a:t>
            </a:r>
            <a:r>
              <a:rPr lang="en-US" altLang="zh-CN" dirty="0">
                <a:ea typeface="宋体" panose="02010600030101010101" pitchFamily="2" charset="-122"/>
              </a:rPr>
              <a:t>3DMM </a:t>
            </a:r>
            <a:r>
              <a:rPr lang="zh-CN" altLang="en-US" dirty="0">
                <a:ea typeface="宋体" panose="02010600030101010101" pitchFamily="2" charset="-122"/>
              </a:rPr>
              <a:t>在准确表示各种面部表情方面存在局限性，导致在捕捉复杂的细微表情方面面临挑战。</a:t>
            </a:r>
          </a:p>
        </p:txBody>
      </p:sp>
      <p:sp>
        <p:nvSpPr>
          <p:cNvPr id="214019" name="灯片编号占位符 3"/>
          <p:cNvSpPr>
            <a:spLocks noGrp="1"/>
          </p:cNvSpPr>
          <p:nvPr>
            <p:ph type="sldNum" sz="quarter" idx="5"/>
          </p:nvPr>
        </p:nvSpPr>
        <p:spPr>
          <a:noFill/>
          <a:ln>
            <a:miter lim="800000"/>
          </a:ln>
        </p:spPr>
        <p:txBody>
          <a:bodyPr/>
          <a:lstStyle/>
          <a:p>
            <a:fld id="{FAEB3189-8770-4A74-96EB-BDC21FE3E1E3}" type="slidenum">
              <a:rPr lang="en-US" altLang="zh-CN" smtClean="0">
                <a:ea typeface="宋体" panose="02010600030101010101" pitchFamily="2" charset="-122"/>
              </a:rPr>
              <a:t>6</a:t>
            </a:fld>
            <a:endParaRPr lang="en-US" altLang="zh-CN">
              <a:ea typeface="宋体" panose="02010600030101010101" pitchFamily="2" charset="-122"/>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7" name="幻灯片图像占位符 1"/>
          <p:cNvSpPr>
            <a:spLocks noGrp="1" noRot="1" noChangeAspect="1" noTextEdit="1"/>
          </p:cNvSpPr>
          <p:nvPr>
            <p:ph type="sldImg"/>
          </p:nvPr>
        </p:nvSpPr>
        <p:spPr/>
      </p:sp>
      <p:sp>
        <p:nvSpPr>
          <p:cNvPr id="214018" name="备注占位符 2"/>
          <p:cNvSpPr>
            <a:spLocks noGrp="1"/>
          </p:cNvSpPr>
          <p:nvPr>
            <p:ph type="body" idx="1"/>
          </p:nvPr>
        </p:nvSpPr>
        <p:spPr>
          <a:noFill/>
        </p:spPr>
        <p:txBody>
          <a:bodyPr/>
          <a:lstStyle/>
          <a:p>
            <a:r>
              <a:rPr lang="en-US" altLang="zh-CN" b="0" i="0" dirty="0">
                <a:solidFill>
                  <a:srgbClr val="374151"/>
                </a:solidFill>
                <a:effectLst/>
                <a:latin typeface="Söhne"/>
              </a:rPr>
              <a:t>Another category of </a:t>
            </a:r>
            <a:r>
              <a:rPr lang="en-US" altLang="zh-CN" b="0" i="0" dirty="0" err="1">
                <a:solidFill>
                  <a:srgbClr val="374151"/>
                </a:solidFill>
                <a:effectLst/>
                <a:latin typeface="Söhne"/>
              </a:rPr>
              <a:t>blendshapes</a:t>
            </a:r>
            <a:r>
              <a:rPr lang="en-US" altLang="zh-CN" b="0" i="0" dirty="0">
                <a:solidFill>
                  <a:srgbClr val="374151"/>
                </a:solidFill>
                <a:effectLst/>
                <a:latin typeface="Söhne"/>
              </a:rPr>
              <a:t> is manually created by artists.</a:t>
            </a:r>
            <a:endParaRPr lang="zh-CN" altLang="en-US" dirty="0">
              <a:ea typeface="宋体" panose="02010600030101010101" pitchFamily="2" charset="-122"/>
            </a:endParaRPr>
          </a:p>
        </p:txBody>
      </p:sp>
      <p:sp>
        <p:nvSpPr>
          <p:cNvPr id="214019" name="灯片编号占位符 3"/>
          <p:cNvSpPr>
            <a:spLocks noGrp="1"/>
          </p:cNvSpPr>
          <p:nvPr>
            <p:ph type="sldNum" sz="quarter" idx="5"/>
          </p:nvPr>
        </p:nvSpPr>
        <p:spPr>
          <a:noFill/>
          <a:ln>
            <a:miter lim="800000"/>
          </a:ln>
        </p:spPr>
        <p:txBody>
          <a:bodyPr/>
          <a:lstStyle/>
          <a:p>
            <a:fld id="{FAEB3189-8770-4A74-96EB-BDC21FE3E1E3}" type="slidenum">
              <a:rPr lang="en-US" altLang="zh-CN" smtClean="0">
                <a:ea typeface="宋体" panose="02010600030101010101" pitchFamily="2" charset="-122"/>
              </a:rPr>
              <a:t>7</a:t>
            </a:fld>
            <a:endParaRPr lang="en-US" altLang="zh-CN">
              <a:ea typeface="宋体" panose="02010600030101010101" pitchFamily="2" charset="-122"/>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7" name="幻灯片图像占位符 1"/>
          <p:cNvSpPr>
            <a:spLocks noGrp="1" noRot="1" noChangeAspect="1" noTextEdit="1"/>
          </p:cNvSpPr>
          <p:nvPr>
            <p:ph type="sldImg"/>
          </p:nvPr>
        </p:nvSpPr>
        <p:spPr/>
      </p:sp>
      <p:sp>
        <p:nvSpPr>
          <p:cNvPr id="214018" name="备注占位符 2"/>
          <p:cNvSpPr>
            <a:spLocks noGrp="1"/>
          </p:cNvSpPr>
          <p:nvPr>
            <p:ph type="body" idx="1"/>
          </p:nvPr>
        </p:nvSpPr>
        <p:spPr>
          <a:noFill/>
        </p:spPr>
        <p:txBody>
          <a:bodyPr/>
          <a:lstStyle/>
          <a:p>
            <a:r>
              <a:rPr lang="en-US" altLang="zh-CN" b="0" i="0" dirty="0">
                <a:solidFill>
                  <a:srgbClr val="374151"/>
                </a:solidFill>
                <a:effectLst/>
                <a:latin typeface="Söhne"/>
              </a:rPr>
              <a:t>We combine the use of 3D Morphable Models (3DMM) and artist-created </a:t>
            </a:r>
            <a:r>
              <a:rPr lang="en-US" altLang="zh-CN" b="0" i="0" dirty="0" err="1">
                <a:solidFill>
                  <a:srgbClr val="374151"/>
                </a:solidFill>
                <a:effectLst/>
                <a:latin typeface="Söhne"/>
              </a:rPr>
              <a:t>blendshapes</a:t>
            </a:r>
            <a:r>
              <a:rPr lang="en-US" altLang="zh-CN" b="0" i="0" dirty="0">
                <a:solidFill>
                  <a:srgbClr val="374151"/>
                </a:solidFill>
                <a:effectLst/>
                <a:latin typeface="Söhne"/>
              </a:rPr>
              <a:t> to represent facial expressions.</a:t>
            </a:r>
            <a:endParaRPr lang="en-US" altLang="zh-CN" dirty="0">
              <a:ea typeface="宋体" panose="02010600030101010101" pitchFamily="2" charset="-122"/>
            </a:endParaRPr>
          </a:p>
        </p:txBody>
      </p:sp>
      <p:sp>
        <p:nvSpPr>
          <p:cNvPr id="214019" name="灯片编号占位符 3"/>
          <p:cNvSpPr>
            <a:spLocks noGrp="1"/>
          </p:cNvSpPr>
          <p:nvPr>
            <p:ph type="sldNum" sz="quarter" idx="5"/>
          </p:nvPr>
        </p:nvSpPr>
        <p:spPr>
          <a:noFill/>
          <a:ln>
            <a:miter lim="800000"/>
          </a:ln>
        </p:spPr>
        <p:txBody>
          <a:bodyPr/>
          <a:lstStyle/>
          <a:p>
            <a:fld id="{FAEB3189-8770-4A74-96EB-BDC21FE3E1E3}" type="slidenum">
              <a:rPr lang="en-US" altLang="zh-CN" smtClean="0">
                <a:ea typeface="宋体" panose="02010600030101010101" pitchFamily="2" charset="-122"/>
              </a:rPr>
              <a:t>8</a:t>
            </a:fld>
            <a:endParaRPr lang="en-US" altLang="zh-CN">
              <a:ea typeface="宋体" panose="02010600030101010101" pitchFamily="2" charset="-122"/>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7" name="幻灯片图像占位符 1"/>
          <p:cNvSpPr>
            <a:spLocks noGrp="1" noRot="1" noChangeAspect="1" noTextEdit="1"/>
          </p:cNvSpPr>
          <p:nvPr>
            <p:ph type="sldImg"/>
          </p:nvPr>
        </p:nvSpPr>
        <p:spPr/>
      </p:sp>
      <p:sp>
        <p:nvSpPr>
          <p:cNvPr id="214018" name="备注占位符 2"/>
          <p:cNvSpPr>
            <a:spLocks noGrp="1"/>
          </p:cNvSpPr>
          <p:nvPr>
            <p:ph type="body" idx="1"/>
          </p:nvPr>
        </p:nvSpPr>
        <p:spPr>
          <a:noFill/>
        </p:spPr>
        <p:txBody>
          <a:bodyPr/>
          <a:lstStyle/>
          <a:p>
            <a:endParaRPr lang="zh-CN" altLang="en-US" dirty="0">
              <a:ea typeface="宋体" panose="02010600030101010101" pitchFamily="2" charset="-122"/>
            </a:endParaRPr>
          </a:p>
        </p:txBody>
      </p:sp>
      <p:sp>
        <p:nvSpPr>
          <p:cNvPr id="214019" name="灯片编号占位符 3"/>
          <p:cNvSpPr>
            <a:spLocks noGrp="1"/>
          </p:cNvSpPr>
          <p:nvPr>
            <p:ph type="sldNum" sz="quarter" idx="5"/>
          </p:nvPr>
        </p:nvSpPr>
        <p:spPr>
          <a:noFill/>
          <a:ln>
            <a:miter lim="800000"/>
          </a:ln>
        </p:spPr>
        <p:txBody>
          <a:bodyPr/>
          <a:lstStyle/>
          <a:p>
            <a:fld id="{FAEB3189-8770-4A74-96EB-BDC21FE3E1E3}" type="slidenum">
              <a:rPr lang="en-US" altLang="zh-CN" smtClean="0">
                <a:ea typeface="宋体" panose="02010600030101010101" pitchFamily="2" charset="-122"/>
              </a:rPr>
              <a:t>10</a:t>
            </a:fld>
            <a:endParaRPr lang="en-US" altLang="zh-CN">
              <a:ea typeface="宋体" panose="02010600030101010101" pitchFamily="2" charset="-122"/>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7" name="幻灯片图像占位符 1"/>
          <p:cNvSpPr>
            <a:spLocks noGrp="1" noRot="1" noChangeAspect="1" noTextEdit="1"/>
          </p:cNvSpPr>
          <p:nvPr>
            <p:ph type="sldImg"/>
          </p:nvPr>
        </p:nvSpPr>
        <p:spPr/>
      </p:sp>
      <p:sp>
        <p:nvSpPr>
          <p:cNvPr id="214018" name="备注占位符 2"/>
          <p:cNvSpPr>
            <a:spLocks noGrp="1"/>
          </p:cNvSpPr>
          <p:nvPr>
            <p:ph type="body" idx="1"/>
          </p:nvPr>
        </p:nvSpPr>
        <p:spPr>
          <a:noFill/>
        </p:spPr>
        <p:txBody>
          <a:bodyPr/>
          <a:lstStyle/>
          <a:p>
            <a:r>
              <a:rPr lang="zh-CN" altLang="en-US" dirty="0">
                <a:ea typeface="宋体" panose="02010600030101010101" pitchFamily="2" charset="-122"/>
              </a:rPr>
              <a:t>This research aims to find an efficient method to maximize and optimize information extraction. By employing variational inference methods, we delve into strategies for maximizing information bottlenecks in the framework. The core goal of the research is to achieve the maximum effect of information extraction through optimization methods at different data levels. This includes an in-depth exploration of information bottlenecks and the search for adequate extraction strategies to ensure optimal information delivery in environments with different data levels. Through variational inference, we propose an innovative framework that demonstrates the potential of maximizing information bottlenecks under different data levels.</a:t>
            </a:r>
          </a:p>
          <a:p>
            <a:r>
              <a:rPr lang="zh-CN" altLang="en-US" dirty="0">
                <a:ea typeface="宋体" panose="02010600030101010101" pitchFamily="2" charset="-122"/>
              </a:rPr>
              <a:t>After processing through the following variational method, the information bottleneck can be maximized in the framework.</a:t>
            </a:r>
          </a:p>
          <a:p>
            <a:r>
              <a:rPr lang="zh-CN" altLang="en-US" dirty="0">
                <a:ea typeface="宋体" panose="02010600030101010101" pitchFamily="2" charset="-122"/>
              </a:rPr>
              <a:t>1. In order to maximize the information bottleneck, it is necessary to ensure that p(z|x), p(z), p(x|z) Gaussian distribution, use KL divergence for constraints</a:t>
            </a:r>
          </a:p>
          <a:p>
            <a:r>
              <a:rPr lang="zh-CN" altLang="en-US" dirty="0">
                <a:ea typeface="宋体" panose="02010600030101010101" pitchFamily="2" charset="-122"/>
              </a:rPr>
              <a:t>2. In order to make p(z|x) Gaussian, KL divergence is used to constrain N(0,1).</a:t>
            </a:r>
          </a:p>
          <a:p>
            <a:r>
              <a:rPr lang="zh-CN" altLang="en-US" dirty="0">
                <a:ea typeface="宋体" panose="02010600030101010101" pitchFamily="2" charset="-122"/>
              </a:rPr>
              <a:t>3. p(z) is Gaussianized using resampling</a:t>
            </a:r>
          </a:p>
          <a:p>
            <a:r>
              <a:rPr lang="zh-CN" altLang="en-US" dirty="0">
                <a:ea typeface="宋体" panose="02010600030101010101" pitchFamily="2" charset="-122"/>
              </a:rPr>
              <a:t>4. The Gaussianization of p(x|z) is constrained by cross-entropy.</a:t>
            </a:r>
          </a:p>
          <a:p>
            <a:r>
              <a:rPr lang="zh-CN" altLang="en-US" dirty="0">
                <a:ea typeface="宋体" panose="02010600030101010101" pitchFamily="2" charset="-122"/>
              </a:rPr>
              <a:t>   本研究旨在寻找一种高效的方法，以实现信息提取的最大化和极致优化。通过采用变分推断方法，我们深入研究了信息瓶颈在框架中的最大化策略。研究的核心目标是在不同数据层次上通过优化方法，达到信息提取的最大效果。这包括对信息瓶颈的深入探讨，寻找充分的提取策略，以确保在不同数据层次的环境中实现信息传递的最佳效果。通过变分推断，我们提出了一种创新的框架，展现了在不同数据层次下最大化信息瓶颈的潜力。</a:t>
            </a:r>
          </a:p>
          <a:p>
            <a:r>
              <a:rPr lang="zh-CN" altLang="en-US" dirty="0">
                <a:ea typeface="宋体" panose="02010600030101010101" pitchFamily="2" charset="-122"/>
              </a:rPr>
              <a:t>通过如下变分方法进行处理后，可以获得信息瓶颈在框架中的最大化。</a:t>
            </a:r>
          </a:p>
          <a:p>
            <a:r>
              <a:rPr lang="zh-CN" altLang="en-US" dirty="0">
                <a:ea typeface="宋体" panose="02010600030101010101" pitchFamily="2" charset="-122"/>
              </a:rPr>
              <a:t>1.为了信息瓶颈的最大化，需要保证p(z|x)，p(z),p(x|z)高斯分布，采用KL散度，进行约束</a:t>
            </a:r>
          </a:p>
          <a:p>
            <a:r>
              <a:rPr lang="zh-CN" altLang="en-US" dirty="0">
                <a:ea typeface="宋体" panose="02010600030101010101" pitchFamily="2" charset="-122"/>
              </a:rPr>
              <a:t>2. 为了使得p(z|x)高斯化，采用KL散度对N(0,1)进行约束。</a:t>
            </a:r>
          </a:p>
          <a:p>
            <a:r>
              <a:rPr lang="zh-CN" altLang="en-US" dirty="0">
                <a:ea typeface="宋体" panose="02010600030101010101" pitchFamily="2" charset="-122"/>
              </a:rPr>
              <a:t>3. p(z)采用重采样进行高斯化</a:t>
            </a:r>
          </a:p>
          <a:p>
            <a:r>
              <a:rPr lang="zh-CN" altLang="en-US" dirty="0">
                <a:ea typeface="宋体" panose="02010600030101010101" pitchFamily="2" charset="-122"/>
              </a:rPr>
              <a:t>4. p(x|z)高斯化通过交叉熵进行约束。</a:t>
            </a:r>
          </a:p>
        </p:txBody>
      </p:sp>
      <p:sp>
        <p:nvSpPr>
          <p:cNvPr id="214019" name="灯片编号占位符 3"/>
          <p:cNvSpPr>
            <a:spLocks noGrp="1"/>
          </p:cNvSpPr>
          <p:nvPr>
            <p:ph type="sldNum" sz="quarter" idx="5"/>
          </p:nvPr>
        </p:nvSpPr>
        <p:spPr>
          <a:noFill/>
          <a:ln>
            <a:miter lim="800000"/>
          </a:ln>
        </p:spPr>
        <p:txBody>
          <a:bodyPr/>
          <a:lstStyle/>
          <a:p>
            <a:fld id="{FAEB3189-8770-4A74-96EB-BDC21FE3E1E3}" type="slidenum">
              <a:rPr lang="en-US" altLang="zh-CN" smtClean="0">
                <a:ea typeface="宋体" panose="02010600030101010101" pitchFamily="2" charset="-122"/>
              </a:rPr>
              <a:t>11</a:t>
            </a:fld>
            <a:endParaRPr lang="en-US" altLang="zh-CN">
              <a:ea typeface="宋体" panose="02010600030101010101" pitchFamily="2" charset="-122"/>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7" name="幻灯片图像占位符 1"/>
          <p:cNvSpPr>
            <a:spLocks noGrp="1" noRot="1" noChangeAspect="1" noTextEdit="1"/>
          </p:cNvSpPr>
          <p:nvPr>
            <p:ph type="sldImg"/>
          </p:nvPr>
        </p:nvSpPr>
        <p:spPr/>
      </p:sp>
      <p:sp>
        <p:nvSpPr>
          <p:cNvPr id="214018" name="备注占位符 2"/>
          <p:cNvSpPr>
            <a:spLocks noGrp="1"/>
          </p:cNvSpPr>
          <p:nvPr>
            <p:ph type="body" idx="1"/>
          </p:nvPr>
        </p:nvSpPr>
        <p:spPr>
          <a:noFill/>
        </p:spPr>
        <p:txBody>
          <a:bodyPr/>
          <a:lstStyle/>
          <a:p>
            <a:endParaRPr lang="zh-CN" altLang="en-US" dirty="0">
              <a:ea typeface="宋体" panose="02010600030101010101" pitchFamily="2" charset="-122"/>
            </a:endParaRPr>
          </a:p>
        </p:txBody>
      </p:sp>
      <p:sp>
        <p:nvSpPr>
          <p:cNvPr id="214019" name="灯片编号占位符 3"/>
          <p:cNvSpPr>
            <a:spLocks noGrp="1"/>
          </p:cNvSpPr>
          <p:nvPr>
            <p:ph type="sldNum" sz="quarter" idx="5"/>
          </p:nvPr>
        </p:nvSpPr>
        <p:spPr>
          <a:noFill/>
          <a:ln>
            <a:miter lim="800000"/>
          </a:ln>
        </p:spPr>
        <p:txBody>
          <a:bodyPr/>
          <a:lstStyle/>
          <a:p>
            <a:fld id="{FAEB3189-8770-4A74-96EB-BDC21FE3E1E3}" type="slidenum">
              <a:rPr lang="en-US" altLang="zh-CN" smtClean="0">
                <a:ea typeface="宋体" panose="02010600030101010101" pitchFamily="2" charset="-122"/>
              </a:rPr>
              <a:t>12</a:t>
            </a:fld>
            <a:endParaRPr lang="en-US" altLang="zh-CN">
              <a:ea typeface="宋体" panose="02010600030101010101" pitchFamily="2" charset="-122"/>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C764DE79-268F-4C1A-8933-263129D2AF90}" type="datetimeFigureOut">
              <a:rPr lang="en-US" smtClean="0"/>
              <a:t>1/9/2024</a:t>
            </a:fld>
            <a:endParaRPr lang="en-US" dirty="0"/>
          </a:p>
        </p:txBody>
      </p:sp>
      <p:sp>
        <p:nvSpPr>
          <p:cNvPr id="6" name="页脚占位符 5"/>
          <p:cNvSpPr>
            <a:spLocks noGrp="1"/>
          </p:cNvSpPr>
          <p:nvPr>
            <p:ph type="ftr" sz="quarter" idx="11"/>
          </p:nvPr>
        </p:nvSpPr>
        <p:spPr/>
        <p:txBody>
          <a:bodyPr/>
          <a:lstStyle/>
          <a:p>
            <a:endParaRPr lang="en-US" dirty="0"/>
          </a:p>
        </p:txBody>
      </p:sp>
      <p:sp>
        <p:nvSpPr>
          <p:cNvPr id="7" name="灯片编号占位符 6"/>
          <p:cNvSpPr>
            <a:spLocks noGrp="1"/>
          </p:cNvSpPr>
          <p:nvPr>
            <p:ph type="sldNum" sz="quarter" idx="12"/>
          </p:nvPr>
        </p:nvSpPr>
        <p:spPr/>
        <p:txBody>
          <a:bodyPr/>
          <a:lstStyle/>
          <a:p>
            <a:fld id="{48F63A3B-78C7-47BE-AE5E-E10140E04643}" type="slidenum">
              <a:rPr lang="en-US" smtClean="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C764DE79-268F-4C1A-8933-263129D2AF90}" type="datetimeFigureOut">
              <a:rPr lang="en-US" smtClean="0"/>
              <a:t>1/9/2024</a:t>
            </a:fld>
            <a:endParaRPr lang="en-US" dirty="0"/>
          </a:p>
        </p:txBody>
      </p:sp>
      <p:sp>
        <p:nvSpPr>
          <p:cNvPr id="6" name="页脚占位符 5"/>
          <p:cNvSpPr>
            <a:spLocks noGrp="1"/>
          </p:cNvSpPr>
          <p:nvPr>
            <p:ph type="ftr" sz="quarter" idx="11"/>
          </p:nvPr>
        </p:nvSpPr>
        <p:spPr/>
        <p:txBody>
          <a:bodyPr/>
          <a:lstStyle/>
          <a:p>
            <a:endParaRPr lang="en-US" dirty="0"/>
          </a:p>
        </p:txBody>
      </p:sp>
      <p:sp>
        <p:nvSpPr>
          <p:cNvPr id="7" name="灯片编号占位符 6"/>
          <p:cNvSpPr>
            <a:spLocks noGrp="1"/>
          </p:cNvSpPr>
          <p:nvPr>
            <p:ph type="sldNum" sz="quarter" idx="12"/>
          </p:nvPr>
        </p:nvSpPr>
        <p:spPr/>
        <p:txBody>
          <a:bodyPr/>
          <a:lstStyle/>
          <a:p>
            <a:fld id="{48F63A3B-78C7-47BE-AE5E-E10140E04643}" type="slidenum">
              <a:rPr lang="en-US" smtClean="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C764DE79-268F-4C1A-8933-263129D2AF90}" type="datetimeFigureOut">
              <a:rPr lang="en-US" smtClean="0"/>
              <a:t>1/9/2024</a:t>
            </a:fld>
            <a:endParaRPr lang="en-US" dirty="0"/>
          </a:p>
        </p:txBody>
      </p:sp>
      <p:sp>
        <p:nvSpPr>
          <p:cNvPr id="5" name="页脚占位符 4"/>
          <p:cNvSpPr>
            <a:spLocks noGrp="1"/>
          </p:cNvSpPr>
          <p:nvPr>
            <p:ph type="ftr" sz="quarter" idx="11"/>
          </p:nvPr>
        </p:nvSpPr>
        <p:spPr/>
        <p:txBody>
          <a:bodyPr/>
          <a:lstStyle/>
          <a:p>
            <a:endParaRPr lang="en-US" dirty="0"/>
          </a:p>
        </p:txBody>
      </p:sp>
      <p:sp>
        <p:nvSpPr>
          <p:cNvPr id="6" name="灯片编号占位符 5"/>
          <p:cNvSpPr>
            <a:spLocks noGrp="1"/>
          </p:cNvSpPr>
          <p:nvPr>
            <p:ph type="sldNum" sz="quarter" idx="12"/>
          </p:nvPr>
        </p:nvSpPr>
        <p:spPr/>
        <p:txBody>
          <a:bodyPr/>
          <a:lstStyle/>
          <a:p>
            <a:fld id="{48F63A3B-78C7-47BE-AE5E-E10140E04643}" type="slidenum">
              <a:rPr lang="en-US" smtClean="0"/>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C764DE79-268F-4C1A-8933-263129D2AF90}" type="datetimeFigureOut">
              <a:rPr lang="en-US" smtClean="0"/>
              <a:t>1/9/2024</a:t>
            </a:fld>
            <a:endParaRPr lang="en-US" dirty="0"/>
          </a:p>
        </p:txBody>
      </p:sp>
      <p:sp>
        <p:nvSpPr>
          <p:cNvPr id="5" name="页脚占位符 4"/>
          <p:cNvSpPr>
            <a:spLocks noGrp="1"/>
          </p:cNvSpPr>
          <p:nvPr>
            <p:ph type="ftr" sz="quarter" idx="11"/>
          </p:nvPr>
        </p:nvSpPr>
        <p:spPr/>
        <p:txBody>
          <a:bodyPr/>
          <a:lstStyle/>
          <a:p>
            <a:endParaRPr lang="en-US" dirty="0"/>
          </a:p>
        </p:txBody>
      </p:sp>
      <p:sp>
        <p:nvSpPr>
          <p:cNvPr id="6" name="灯片编号占位符 5"/>
          <p:cNvSpPr>
            <a:spLocks noGrp="1"/>
          </p:cNvSpPr>
          <p:nvPr>
            <p:ph type="sldNum" sz="quarter" idx="12"/>
          </p:nvPr>
        </p:nvSpPr>
        <p:spPr/>
        <p:txBody>
          <a:bodyPr/>
          <a:lstStyle/>
          <a:p>
            <a:fld id="{48F63A3B-78C7-47BE-AE5E-E10140E04643}" type="slidenum">
              <a:rPr lang="en-US" smtClean="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自定义版式">
    <p:bg>
      <p:bgPr>
        <a:blipFill rotWithShape="1">
          <a:blip r:embed="rId2"/>
          <a:stretch>
            <a:fillRect/>
          </a:stretch>
        </a:blipFill>
        <a:effectLst/>
      </p:bgPr>
    </p:bg>
    <p:spTree>
      <p:nvGrpSpPr>
        <p:cNvPr id="1" name=""/>
        <p:cNvGrpSpPr/>
        <p:nvPr/>
      </p:nvGrpSpPr>
      <p:grpSpPr>
        <a:xfrm>
          <a:off x="0" y="0"/>
          <a:ext cx="0" cy="0"/>
          <a:chOff x="0" y="0"/>
          <a:chExt cx="0" cy="0"/>
        </a:xfrm>
      </p:grpSpPr>
      <p:pic>
        <p:nvPicPr>
          <p:cNvPr id="16" name="图片 15" descr="/private/var/folders/0s/161z0c4n0jndqbppwpvdyrsr0000gn/T/com.kingsoft.wpsoffice.mac/picturecompress_20230412204601/output_1.jpgoutput_1"/>
          <p:cNvPicPr>
            <a:picLocks noChangeAspect="1"/>
          </p:cNvPicPr>
          <p:nvPr userDrawn="1"/>
        </p:nvPicPr>
        <p:blipFill>
          <a:blip r:embed="rId3">
            <a:grayscl/>
          </a:blip>
          <a:srcRect l="39347"/>
          <a:stretch>
            <a:fillRect/>
          </a:stretch>
        </p:blipFill>
        <p:spPr>
          <a:xfrm>
            <a:off x="-16510" y="635"/>
            <a:ext cx="2773045" cy="6870065"/>
          </a:xfrm>
          <a:prstGeom prst="rect">
            <a:avLst/>
          </a:prstGeom>
        </p:spPr>
      </p:pic>
      <p:sp>
        <p:nvSpPr>
          <p:cNvPr id="6" name="矩形 5"/>
          <p:cNvSpPr/>
          <p:nvPr userDrawn="1"/>
        </p:nvSpPr>
        <p:spPr>
          <a:xfrm flipH="1">
            <a:off x="2715895" y="635"/>
            <a:ext cx="76200" cy="6870065"/>
          </a:xfrm>
          <a:prstGeom prst="rect">
            <a:avLst/>
          </a:prstGeom>
          <a:solidFill>
            <a:srgbClr val="02367B"/>
          </a:solidFill>
          <a:ln w="31750">
            <a:solidFill>
              <a:srgbClr val="0236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list-of-three-items-with-squares-and-lines_57007"/>
          <p:cNvSpPr/>
          <p:nvPr userDrawn="1"/>
        </p:nvSpPr>
        <p:spPr>
          <a:xfrm>
            <a:off x="1006475" y="2637790"/>
            <a:ext cx="643255" cy="608330"/>
          </a:xfrm>
          <a:custGeom>
            <a:avLst/>
            <a:gdLst>
              <a:gd name="connsiteX0" fmla="*/ 217512 w 607427"/>
              <a:gd name="connsiteY0" fmla="*/ 485278 h 606580"/>
              <a:gd name="connsiteX1" fmla="*/ 577054 w 607427"/>
              <a:gd name="connsiteY1" fmla="*/ 485278 h 606580"/>
              <a:gd name="connsiteX2" fmla="*/ 607427 w 607427"/>
              <a:gd name="connsiteY2" fmla="*/ 515604 h 606580"/>
              <a:gd name="connsiteX3" fmla="*/ 607427 w 607427"/>
              <a:gd name="connsiteY3" fmla="*/ 576255 h 606580"/>
              <a:gd name="connsiteX4" fmla="*/ 577054 w 607427"/>
              <a:gd name="connsiteY4" fmla="*/ 606580 h 606580"/>
              <a:gd name="connsiteX5" fmla="*/ 217512 w 607427"/>
              <a:gd name="connsiteY5" fmla="*/ 606580 h 606580"/>
              <a:gd name="connsiteX6" fmla="*/ 187139 w 607427"/>
              <a:gd name="connsiteY6" fmla="*/ 576255 h 606580"/>
              <a:gd name="connsiteX7" fmla="*/ 187139 w 607427"/>
              <a:gd name="connsiteY7" fmla="*/ 515604 h 606580"/>
              <a:gd name="connsiteX8" fmla="*/ 217512 w 607427"/>
              <a:gd name="connsiteY8" fmla="*/ 485278 h 606580"/>
              <a:gd name="connsiteX9" fmla="*/ 30379 w 607427"/>
              <a:gd name="connsiteY9" fmla="*/ 485278 h 606580"/>
              <a:gd name="connsiteX10" fmla="*/ 91136 w 607427"/>
              <a:gd name="connsiteY10" fmla="*/ 485278 h 606580"/>
              <a:gd name="connsiteX11" fmla="*/ 121514 w 607427"/>
              <a:gd name="connsiteY11" fmla="*/ 515604 h 606580"/>
              <a:gd name="connsiteX12" fmla="*/ 121514 w 607427"/>
              <a:gd name="connsiteY12" fmla="*/ 576255 h 606580"/>
              <a:gd name="connsiteX13" fmla="*/ 91136 w 607427"/>
              <a:gd name="connsiteY13" fmla="*/ 606580 h 606580"/>
              <a:gd name="connsiteX14" fmla="*/ 30379 w 607427"/>
              <a:gd name="connsiteY14" fmla="*/ 606580 h 606580"/>
              <a:gd name="connsiteX15" fmla="*/ 0 w 607427"/>
              <a:gd name="connsiteY15" fmla="*/ 576255 h 606580"/>
              <a:gd name="connsiteX16" fmla="*/ 0 w 607427"/>
              <a:gd name="connsiteY16" fmla="*/ 515604 h 606580"/>
              <a:gd name="connsiteX17" fmla="*/ 30379 w 607427"/>
              <a:gd name="connsiteY17" fmla="*/ 485278 h 606580"/>
              <a:gd name="connsiteX18" fmla="*/ 217512 w 607427"/>
              <a:gd name="connsiteY18" fmla="*/ 242604 h 606580"/>
              <a:gd name="connsiteX19" fmla="*/ 577054 w 607427"/>
              <a:gd name="connsiteY19" fmla="*/ 242604 h 606580"/>
              <a:gd name="connsiteX20" fmla="*/ 607427 w 607427"/>
              <a:gd name="connsiteY20" fmla="*/ 272929 h 606580"/>
              <a:gd name="connsiteX21" fmla="*/ 607427 w 607427"/>
              <a:gd name="connsiteY21" fmla="*/ 333580 h 606580"/>
              <a:gd name="connsiteX22" fmla="*/ 577054 w 607427"/>
              <a:gd name="connsiteY22" fmla="*/ 363906 h 606580"/>
              <a:gd name="connsiteX23" fmla="*/ 217512 w 607427"/>
              <a:gd name="connsiteY23" fmla="*/ 363906 h 606580"/>
              <a:gd name="connsiteX24" fmla="*/ 187139 w 607427"/>
              <a:gd name="connsiteY24" fmla="*/ 333580 h 606580"/>
              <a:gd name="connsiteX25" fmla="*/ 187139 w 607427"/>
              <a:gd name="connsiteY25" fmla="*/ 272929 h 606580"/>
              <a:gd name="connsiteX26" fmla="*/ 217512 w 607427"/>
              <a:gd name="connsiteY26" fmla="*/ 242604 h 606580"/>
              <a:gd name="connsiteX27" fmla="*/ 30379 w 607427"/>
              <a:gd name="connsiteY27" fmla="*/ 242604 h 606580"/>
              <a:gd name="connsiteX28" fmla="*/ 91136 w 607427"/>
              <a:gd name="connsiteY28" fmla="*/ 242604 h 606580"/>
              <a:gd name="connsiteX29" fmla="*/ 121514 w 607427"/>
              <a:gd name="connsiteY29" fmla="*/ 272929 h 606580"/>
              <a:gd name="connsiteX30" fmla="*/ 121514 w 607427"/>
              <a:gd name="connsiteY30" fmla="*/ 333580 h 606580"/>
              <a:gd name="connsiteX31" fmla="*/ 91136 w 607427"/>
              <a:gd name="connsiteY31" fmla="*/ 363906 h 606580"/>
              <a:gd name="connsiteX32" fmla="*/ 30379 w 607427"/>
              <a:gd name="connsiteY32" fmla="*/ 363906 h 606580"/>
              <a:gd name="connsiteX33" fmla="*/ 0 w 607427"/>
              <a:gd name="connsiteY33" fmla="*/ 333580 h 606580"/>
              <a:gd name="connsiteX34" fmla="*/ 0 w 607427"/>
              <a:gd name="connsiteY34" fmla="*/ 272929 h 606580"/>
              <a:gd name="connsiteX35" fmla="*/ 30379 w 607427"/>
              <a:gd name="connsiteY35" fmla="*/ 242604 h 606580"/>
              <a:gd name="connsiteX36" fmla="*/ 217512 w 607427"/>
              <a:gd name="connsiteY36" fmla="*/ 0 h 606580"/>
              <a:gd name="connsiteX37" fmla="*/ 577054 w 607427"/>
              <a:gd name="connsiteY37" fmla="*/ 0 h 606580"/>
              <a:gd name="connsiteX38" fmla="*/ 607427 w 607427"/>
              <a:gd name="connsiteY38" fmla="*/ 30325 h 606580"/>
              <a:gd name="connsiteX39" fmla="*/ 607427 w 607427"/>
              <a:gd name="connsiteY39" fmla="*/ 90976 h 606580"/>
              <a:gd name="connsiteX40" fmla="*/ 577054 w 607427"/>
              <a:gd name="connsiteY40" fmla="*/ 121302 h 606580"/>
              <a:gd name="connsiteX41" fmla="*/ 217512 w 607427"/>
              <a:gd name="connsiteY41" fmla="*/ 121302 h 606580"/>
              <a:gd name="connsiteX42" fmla="*/ 187139 w 607427"/>
              <a:gd name="connsiteY42" fmla="*/ 90976 h 606580"/>
              <a:gd name="connsiteX43" fmla="*/ 187139 w 607427"/>
              <a:gd name="connsiteY43" fmla="*/ 30325 h 606580"/>
              <a:gd name="connsiteX44" fmla="*/ 217512 w 607427"/>
              <a:gd name="connsiteY44" fmla="*/ 0 h 606580"/>
              <a:gd name="connsiteX45" fmla="*/ 30379 w 607427"/>
              <a:gd name="connsiteY45" fmla="*/ 0 h 606580"/>
              <a:gd name="connsiteX46" fmla="*/ 91136 w 607427"/>
              <a:gd name="connsiteY46" fmla="*/ 0 h 606580"/>
              <a:gd name="connsiteX47" fmla="*/ 121514 w 607427"/>
              <a:gd name="connsiteY47" fmla="*/ 30325 h 606580"/>
              <a:gd name="connsiteX48" fmla="*/ 121514 w 607427"/>
              <a:gd name="connsiteY48" fmla="*/ 90976 h 606580"/>
              <a:gd name="connsiteX49" fmla="*/ 91136 w 607427"/>
              <a:gd name="connsiteY49" fmla="*/ 121302 h 606580"/>
              <a:gd name="connsiteX50" fmla="*/ 30379 w 607427"/>
              <a:gd name="connsiteY50" fmla="*/ 121302 h 606580"/>
              <a:gd name="connsiteX51" fmla="*/ 0 w 607427"/>
              <a:gd name="connsiteY51" fmla="*/ 90976 h 606580"/>
              <a:gd name="connsiteX52" fmla="*/ 0 w 607427"/>
              <a:gd name="connsiteY52" fmla="*/ 30325 h 606580"/>
              <a:gd name="connsiteX53" fmla="*/ 30379 w 607427"/>
              <a:gd name="connsiteY53" fmla="*/ 0 h 606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607427" h="606580">
                <a:moveTo>
                  <a:pt x="217512" y="485278"/>
                </a:moveTo>
                <a:lnTo>
                  <a:pt x="577054" y="485278"/>
                </a:lnTo>
                <a:cubicBezTo>
                  <a:pt x="593759" y="485278"/>
                  <a:pt x="607427" y="498925"/>
                  <a:pt x="607427" y="515604"/>
                </a:cubicBezTo>
                <a:lnTo>
                  <a:pt x="607427" y="576255"/>
                </a:lnTo>
                <a:cubicBezTo>
                  <a:pt x="607427" y="592934"/>
                  <a:pt x="593759" y="606580"/>
                  <a:pt x="577054" y="606580"/>
                </a:cubicBezTo>
                <a:lnTo>
                  <a:pt x="217512" y="606580"/>
                </a:lnTo>
                <a:cubicBezTo>
                  <a:pt x="200807" y="606580"/>
                  <a:pt x="187139" y="592934"/>
                  <a:pt x="187139" y="576255"/>
                </a:cubicBezTo>
                <a:lnTo>
                  <a:pt x="187139" y="515604"/>
                </a:lnTo>
                <a:cubicBezTo>
                  <a:pt x="187139" y="498925"/>
                  <a:pt x="200807" y="485278"/>
                  <a:pt x="217512" y="485278"/>
                </a:cubicBezTo>
                <a:close/>
                <a:moveTo>
                  <a:pt x="30379" y="485278"/>
                </a:moveTo>
                <a:lnTo>
                  <a:pt x="91136" y="485278"/>
                </a:lnTo>
                <a:cubicBezTo>
                  <a:pt x="107844" y="485278"/>
                  <a:pt x="121514" y="498925"/>
                  <a:pt x="121514" y="515604"/>
                </a:cubicBezTo>
                <a:lnTo>
                  <a:pt x="121514" y="576255"/>
                </a:lnTo>
                <a:cubicBezTo>
                  <a:pt x="121514" y="592934"/>
                  <a:pt x="107844" y="606580"/>
                  <a:pt x="91136" y="606580"/>
                </a:cubicBezTo>
                <a:lnTo>
                  <a:pt x="30379" y="606580"/>
                </a:lnTo>
                <a:cubicBezTo>
                  <a:pt x="13670" y="606580"/>
                  <a:pt x="0" y="592934"/>
                  <a:pt x="0" y="576255"/>
                </a:cubicBezTo>
                <a:lnTo>
                  <a:pt x="0" y="515604"/>
                </a:lnTo>
                <a:cubicBezTo>
                  <a:pt x="0" y="498925"/>
                  <a:pt x="13670" y="485278"/>
                  <a:pt x="30379" y="485278"/>
                </a:cubicBezTo>
                <a:close/>
                <a:moveTo>
                  <a:pt x="217512" y="242604"/>
                </a:moveTo>
                <a:lnTo>
                  <a:pt x="577054" y="242604"/>
                </a:lnTo>
                <a:cubicBezTo>
                  <a:pt x="593759" y="242604"/>
                  <a:pt x="607427" y="256250"/>
                  <a:pt x="607427" y="272929"/>
                </a:cubicBezTo>
                <a:lnTo>
                  <a:pt x="607427" y="333580"/>
                </a:lnTo>
                <a:cubicBezTo>
                  <a:pt x="607427" y="350259"/>
                  <a:pt x="593759" y="363906"/>
                  <a:pt x="577054" y="363906"/>
                </a:cubicBezTo>
                <a:lnTo>
                  <a:pt x="217512" y="363906"/>
                </a:lnTo>
                <a:cubicBezTo>
                  <a:pt x="200807" y="363906"/>
                  <a:pt x="187139" y="350259"/>
                  <a:pt x="187139" y="333580"/>
                </a:cubicBezTo>
                <a:lnTo>
                  <a:pt x="187139" y="272929"/>
                </a:lnTo>
                <a:cubicBezTo>
                  <a:pt x="187139" y="256250"/>
                  <a:pt x="200807" y="242604"/>
                  <a:pt x="217512" y="242604"/>
                </a:cubicBezTo>
                <a:close/>
                <a:moveTo>
                  <a:pt x="30379" y="242604"/>
                </a:moveTo>
                <a:lnTo>
                  <a:pt x="91136" y="242604"/>
                </a:lnTo>
                <a:cubicBezTo>
                  <a:pt x="107844" y="242604"/>
                  <a:pt x="121514" y="256250"/>
                  <a:pt x="121514" y="272929"/>
                </a:cubicBezTo>
                <a:lnTo>
                  <a:pt x="121514" y="333580"/>
                </a:lnTo>
                <a:cubicBezTo>
                  <a:pt x="121514" y="350259"/>
                  <a:pt x="107844" y="363906"/>
                  <a:pt x="91136" y="363906"/>
                </a:cubicBezTo>
                <a:lnTo>
                  <a:pt x="30379" y="363906"/>
                </a:lnTo>
                <a:cubicBezTo>
                  <a:pt x="13670" y="363906"/>
                  <a:pt x="0" y="350259"/>
                  <a:pt x="0" y="333580"/>
                </a:cubicBezTo>
                <a:lnTo>
                  <a:pt x="0" y="272929"/>
                </a:lnTo>
                <a:cubicBezTo>
                  <a:pt x="0" y="256250"/>
                  <a:pt x="13670" y="242604"/>
                  <a:pt x="30379" y="242604"/>
                </a:cubicBezTo>
                <a:close/>
                <a:moveTo>
                  <a:pt x="217512" y="0"/>
                </a:moveTo>
                <a:lnTo>
                  <a:pt x="577054" y="0"/>
                </a:lnTo>
                <a:cubicBezTo>
                  <a:pt x="593759" y="0"/>
                  <a:pt x="607427" y="13646"/>
                  <a:pt x="607427" y="30325"/>
                </a:cubicBezTo>
                <a:lnTo>
                  <a:pt x="607427" y="90976"/>
                </a:lnTo>
                <a:cubicBezTo>
                  <a:pt x="607427" y="107655"/>
                  <a:pt x="593759" y="121302"/>
                  <a:pt x="577054" y="121302"/>
                </a:cubicBezTo>
                <a:lnTo>
                  <a:pt x="217512" y="121302"/>
                </a:lnTo>
                <a:cubicBezTo>
                  <a:pt x="200807" y="121302"/>
                  <a:pt x="187139" y="107655"/>
                  <a:pt x="187139" y="90976"/>
                </a:cubicBezTo>
                <a:lnTo>
                  <a:pt x="187139" y="30325"/>
                </a:lnTo>
                <a:cubicBezTo>
                  <a:pt x="187139" y="13646"/>
                  <a:pt x="200807" y="0"/>
                  <a:pt x="217512" y="0"/>
                </a:cubicBezTo>
                <a:close/>
                <a:moveTo>
                  <a:pt x="30379" y="0"/>
                </a:moveTo>
                <a:lnTo>
                  <a:pt x="91136" y="0"/>
                </a:lnTo>
                <a:cubicBezTo>
                  <a:pt x="107844" y="0"/>
                  <a:pt x="121514" y="13646"/>
                  <a:pt x="121514" y="30325"/>
                </a:cubicBezTo>
                <a:lnTo>
                  <a:pt x="121514" y="90976"/>
                </a:lnTo>
                <a:cubicBezTo>
                  <a:pt x="121514" y="107655"/>
                  <a:pt x="107844" y="121302"/>
                  <a:pt x="91136" y="121302"/>
                </a:cubicBezTo>
                <a:lnTo>
                  <a:pt x="30379" y="121302"/>
                </a:lnTo>
                <a:cubicBezTo>
                  <a:pt x="13670" y="121302"/>
                  <a:pt x="0" y="107655"/>
                  <a:pt x="0" y="90976"/>
                </a:cubicBezTo>
                <a:lnTo>
                  <a:pt x="0" y="30325"/>
                </a:lnTo>
                <a:cubicBezTo>
                  <a:pt x="0" y="13646"/>
                  <a:pt x="13670" y="0"/>
                  <a:pt x="30379" y="0"/>
                </a:cubicBezTo>
                <a:close/>
              </a:path>
            </a:pathLst>
          </a:cu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7" name="文本框 6"/>
          <p:cNvSpPr txBox="1"/>
          <p:nvPr userDrawn="1"/>
        </p:nvSpPr>
        <p:spPr>
          <a:xfrm>
            <a:off x="321310" y="3380740"/>
            <a:ext cx="2013585" cy="829945"/>
          </a:xfrm>
          <a:prstGeom prst="rect">
            <a:avLst/>
          </a:prstGeom>
          <a:noFill/>
        </p:spPr>
        <p:txBody>
          <a:bodyPr wrap="square" rtlCol="0">
            <a:spAutoFit/>
          </a:bodyPr>
          <a:lstStyle/>
          <a:p>
            <a:pPr algn="ctr"/>
            <a:r>
              <a:rPr lang="zh-CN" altLang="en-US" sz="4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目录</a:t>
            </a:r>
          </a:p>
        </p:txBody>
      </p:sp>
      <p:sp>
        <p:nvSpPr>
          <p:cNvPr id="20" name="文本框 19"/>
          <p:cNvSpPr txBox="1"/>
          <p:nvPr userDrawn="1"/>
        </p:nvSpPr>
        <p:spPr>
          <a:xfrm rot="16200000">
            <a:off x="1374140" y="1013460"/>
            <a:ext cx="2467610" cy="460375"/>
          </a:xfrm>
          <a:prstGeom prst="rect">
            <a:avLst/>
          </a:prstGeom>
          <a:noFill/>
        </p:spPr>
        <p:txBody>
          <a:bodyPr wrap="square" rtlCol="0">
            <a:spAutoFit/>
          </a:bodyPr>
          <a:lstStyle/>
          <a:p>
            <a:pPr algn="r"/>
            <a:r>
              <a:rPr lang="en-US" altLang="zh-CN" sz="2400" b="1" dirty="0">
                <a:solidFill>
                  <a:srgbClr val="02367B"/>
                </a:solidFill>
                <a:effectLst/>
                <a:latin typeface="微软雅黑" panose="020B0503020204020204" pitchFamily="34" charset="-122"/>
                <a:ea typeface="微软雅黑" panose="020B0503020204020204" pitchFamily="34" charset="-122"/>
              </a:rPr>
              <a:t>CONTENTS</a:t>
            </a: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C764DE79-268F-4C1A-8933-263129D2AF90}" type="datetimeFigureOut">
              <a:rPr lang="en-US" smtClean="0"/>
              <a:t>1/9/2024</a:t>
            </a:fld>
            <a:endParaRPr lang="en-US" dirty="0"/>
          </a:p>
        </p:txBody>
      </p:sp>
      <p:sp>
        <p:nvSpPr>
          <p:cNvPr id="5" name="页脚占位符 4"/>
          <p:cNvSpPr>
            <a:spLocks noGrp="1"/>
          </p:cNvSpPr>
          <p:nvPr>
            <p:ph type="ftr" sz="quarter" idx="11"/>
          </p:nvPr>
        </p:nvSpPr>
        <p:spPr/>
        <p:txBody>
          <a:bodyPr/>
          <a:lstStyle/>
          <a:p>
            <a:endParaRPr lang="en-US" dirty="0"/>
          </a:p>
        </p:txBody>
      </p:sp>
      <p:sp>
        <p:nvSpPr>
          <p:cNvPr id="6" name="灯片编号占位符 5"/>
          <p:cNvSpPr>
            <a:spLocks noGrp="1"/>
          </p:cNvSpPr>
          <p:nvPr>
            <p:ph type="sldNum" sz="quarter" idx="12"/>
          </p:nvPr>
        </p:nvSpPr>
        <p:spPr/>
        <p:txBody>
          <a:bodyPr/>
          <a:lstStyle/>
          <a:p>
            <a:fld id="{48F63A3B-78C7-47BE-AE5E-E10140E04643}" type="slidenum">
              <a:rPr lang="en-US" smtClean="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C764DE79-268F-4C1A-8933-263129D2AF90}" type="datetimeFigureOut">
              <a:rPr lang="en-US" smtClean="0"/>
              <a:t>1/9/2024</a:t>
            </a:fld>
            <a:endParaRPr lang="en-US" dirty="0"/>
          </a:p>
        </p:txBody>
      </p:sp>
      <p:sp>
        <p:nvSpPr>
          <p:cNvPr id="5" name="页脚占位符 4"/>
          <p:cNvSpPr>
            <a:spLocks noGrp="1"/>
          </p:cNvSpPr>
          <p:nvPr>
            <p:ph type="ftr" sz="quarter" idx="11"/>
          </p:nvPr>
        </p:nvSpPr>
        <p:spPr/>
        <p:txBody>
          <a:bodyPr/>
          <a:lstStyle/>
          <a:p>
            <a:endParaRPr lang="en-US" dirty="0"/>
          </a:p>
        </p:txBody>
      </p:sp>
      <p:sp>
        <p:nvSpPr>
          <p:cNvPr id="6" name="灯片编号占位符 5"/>
          <p:cNvSpPr>
            <a:spLocks noGrp="1"/>
          </p:cNvSpPr>
          <p:nvPr>
            <p:ph type="sldNum" sz="quarter" idx="12"/>
          </p:nvPr>
        </p:nvSpPr>
        <p:spPr/>
        <p:txBody>
          <a:bodyPr/>
          <a:lstStyle/>
          <a:p>
            <a:fld id="{48F63A3B-78C7-47BE-AE5E-E10140E04643}" type="slidenum">
              <a:rPr lang="en-US" smtClean="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C764DE79-268F-4C1A-8933-263129D2AF90}" type="datetimeFigureOut">
              <a:rPr lang="en-US" smtClean="0"/>
              <a:t>1/9/2024</a:t>
            </a:fld>
            <a:endParaRPr lang="en-US" dirty="0"/>
          </a:p>
        </p:txBody>
      </p:sp>
      <p:sp>
        <p:nvSpPr>
          <p:cNvPr id="5" name="页脚占位符 4"/>
          <p:cNvSpPr>
            <a:spLocks noGrp="1"/>
          </p:cNvSpPr>
          <p:nvPr>
            <p:ph type="ftr" sz="quarter" idx="11"/>
          </p:nvPr>
        </p:nvSpPr>
        <p:spPr/>
        <p:txBody>
          <a:bodyPr/>
          <a:lstStyle/>
          <a:p>
            <a:endParaRPr lang="en-US" dirty="0"/>
          </a:p>
        </p:txBody>
      </p:sp>
      <p:sp>
        <p:nvSpPr>
          <p:cNvPr id="6" name="灯片编号占位符 5"/>
          <p:cNvSpPr>
            <a:spLocks noGrp="1"/>
          </p:cNvSpPr>
          <p:nvPr>
            <p:ph type="sldNum" sz="quarter" idx="12"/>
          </p:nvPr>
        </p:nvSpPr>
        <p:spPr/>
        <p:txBody>
          <a:bodyPr/>
          <a:lstStyle/>
          <a:p>
            <a:fld id="{48F63A3B-78C7-47BE-AE5E-E10140E04643}" type="slidenum">
              <a:rPr lang="en-US" smtClean="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p:txBody>
          <a:bodyPr/>
          <a:lstStyle/>
          <a:p>
            <a:fld id="{C764DE79-268F-4C1A-8933-263129D2AF90}" type="datetimeFigureOut">
              <a:rPr lang="en-US" smtClean="0"/>
              <a:t>1/9/2024</a:t>
            </a:fld>
            <a:endParaRPr lang="en-US" dirty="0"/>
          </a:p>
        </p:txBody>
      </p:sp>
      <p:sp>
        <p:nvSpPr>
          <p:cNvPr id="6" name="页脚占位符 5"/>
          <p:cNvSpPr>
            <a:spLocks noGrp="1"/>
          </p:cNvSpPr>
          <p:nvPr>
            <p:ph type="ftr" sz="quarter" idx="11"/>
          </p:nvPr>
        </p:nvSpPr>
        <p:spPr/>
        <p:txBody>
          <a:bodyPr/>
          <a:lstStyle/>
          <a:p>
            <a:endParaRPr lang="en-US" dirty="0"/>
          </a:p>
        </p:txBody>
      </p:sp>
      <p:sp>
        <p:nvSpPr>
          <p:cNvPr id="7" name="灯片编号占位符 6"/>
          <p:cNvSpPr>
            <a:spLocks noGrp="1"/>
          </p:cNvSpPr>
          <p:nvPr>
            <p:ph type="sldNum" sz="quarter" idx="12"/>
          </p:nvPr>
        </p:nvSpPr>
        <p:spPr/>
        <p:txBody>
          <a:bodyPr/>
          <a:lstStyle/>
          <a:p>
            <a:fld id="{48F63A3B-78C7-47BE-AE5E-E10140E04643}" type="slidenum">
              <a:rPr lang="en-US" smtClean="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C764DE79-268F-4C1A-8933-263129D2AF90}" type="datetimeFigureOut">
              <a:rPr lang="en-US" smtClean="0"/>
              <a:t>1/9/2024</a:t>
            </a:fld>
            <a:endParaRPr lang="en-US" dirty="0"/>
          </a:p>
        </p:txBody>
      </p:sp>
      <p:sp>
        <p:nvSpPr>
          <p:cNvPr id="8" name="页脚占位符 7"/>
          <p:cNvSpPr>
            <a:spLocks noGrp="1"/>
          </p:cNvSpPr>
          <p:nvPr>
            <p:ph type="ftr" sz="quarter" idx="11"/>
          </p:nvPr>
        </p:nvSpPr>
        <p:spPr/>
        <p:txBody>
          <a:bodyPr/>
          <a:lstStyle/>
          <a:p>
            <a:endParaRPr lang="en-US" dirty="0"/>
          </a:p>
        </p:txBody>
      </p:sp>
      <p:sp>
        <p:nvSpPr>
          <p:cNvPr id="9" name="灯片编号占位符 8"/>
          <p:cNvSpPr>
            <a:spLocks noGrp="1"/>
          </p:cNvSpPr>
          <p:nvPr>
            <p:ph type="sldNum" sz="quarter" idx="12"/>
          </p:nvPr>
        </p:nvSpPr>
        <p:spPr/>
        <p:txBody>
          <a:bodyPr/>
          <a:lstStyle/>
          <a:p>
            <a:fld id="{48F63A3B-78C7-47BE-AE5E-E10140E04643}" type="slidenum">
              <a:rPr lang="en-US" smtClean="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C764DE79-268F-4C1A-8933-263129D2AF90}" type="datetimeFigureOut">
              <a:rPr lang="en-US" smtClean="0"/>
              <a:t>1/9/2024</a:t>
            </a:fld>
            <a:endParaRPr lang="en-US" dirty="0"/>
          </a:p>
        </p:txBody>
      </p:sp>
      <p:sp>
        <p:nvSpPr>
          <p:cNvPr id="4" name="页脚占位符 3"/>
          <p:cNvSpPr>
            <a:spLocks noGrp="1"/>
          </p:cNvSpPr>
          <p:nvPr>
            <p:ph type="ftr" sz="quarter" idx="11"/>
          </p:nvPr>
        </p:nvSpPr>
        <p:spPr/>
        <p:txBody>
          <a:bodyPr/>
          <a:lstStyle/>
          <a:p>
            <a:endParaRPr lang="en-US" dirty="0"/>
          </a:p>
        </p:txBody>
      </p:sp>
      <p:sp>
        <p:nvSpPr>
          <p:cNvPr id="5" name="灯片编号占位符 4"/>
          <p:cNvSpPr>
            <a:spLocks noGrp="1"/>
          </p:cNvSpPr>
          <p:nvPr>
            <p:ph type="sldNum" sz="quarter" idx="12"/>
          </p:nvPr>
        </p:nvSpPr>
        <p:spPr/>
        <p:txBody>
          <a:bodyPr/>
          <a:lstStyle/>
          <a:p>
            <a:fld id="{48F63A3B-78C7-47BE-AE5E-E10140E04643}" type="slidenum">
              <a:rPr lang="en-US" smtClean="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C764DE79-268F-4C1A-8933-263129D2AF90}" type="datetimeFigureOut">
              <a:rPr lang="en-US" smtClean="0"/>
              <a:t>1/9/2024</a:t>
            </a:fld>
            <a:endParaRPr lang="en-US" dirty="0"/>
          </a:p>
        </p:txBody>
      </p:sp>
      <p:sp>
        <p:nvSpPr>
          <p:cNvPr id="3" name="页脚占位符 2"/>
          <p:cNvSpPr>
            <a:spLocks noGrp="1"/>
          </p:cNvSpPr>
          <p:nvPr>
            <p:ph type="ftr" sz="quarter" idx="11"/>
          </p:nvPr>
        </p:nvSpPr>
        <p:spPr/>
        <p:txBody>
          <a:bodyPr/>
          <a:lstStyle/>
          <a:p>
            <a:endParaRPr lang="en-US" dirty="0"/>
          </a:p>
        </p:txBody>
      </p:sp>
      <p:sp>
        <p:nvSpPr>
          <p:cNvPr id="4" name="灯片编号占位符 3"/>
          <p:cNvSpPr>
            <a:spLocks noGrp="1"/>
          </p:cNvSpPr>
          <p:nvPr>
            <p:ph type="sldNum" sz="quarter" idx="12"/>
          </p:nvPr>
        </p:nvSpPr>
        <p:spPr/>
        <p:txBody>
          <a:bodyPr/>
          <a:lstStyle/>
          <a:p>
            <a:fld id="{48F63A3B-78C7-47BE-AE5E-E10140E04643}" type="slidenum">
              <a:rPr lang="en-US" smtClean="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theme" Target="../theme/theme2.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slideLayout" Target="../slideLayouts/slideLayout14.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sp>
        <p:nvSpPr>
          <p:cNvPr id="3075" name="Text Box 3"/>
          <p:cNvSpPr txBox="1">
            <a:spLocks noChangeArrowheads="1"/>
          </p:cNvSpPr>
          <p:nvPr userDrawn="1"/>
        </p:nvSpPr>
        <p:spPr bwMode="auto">
          <a:xfrm>
            <a:off x="11197167" y="6553200"/>
            <a:ext cx="994833" cy="306705"/>
          </a:xfrm>
          <a:prstGeom prst="rect">
            <a:avLst/>
          </a:prstGeom>
          <a:noFill/>
          <a:ln>
            <a:noFill/>
          </a:ln>
          <a:effectLst>
            <a:prstShdw prst="shdw17" dist="17961" dir="2700000">
              <a:schemeClr val="accent1">
                <a:gamma/>
                <a:shade val="60000"/>
                <a:invGamma/>
              </a:schemeClr>
            </a:prstShdw>
          </a:effectLst>
        </p:spPr>
        <p:txBody>
          <a:bodyPr>
            <a:spAutoFit/>
          </a:bodyPr>
          <a:lstStyle/>
          <a:p>
            <a:pPr algn="r">
              <a:defRPr/>
            </a:pPr>
            <a:fld id="{38C981E4-6E70-4AC0-994C-E3D68E679223}" type="slidenum">
              <a:rPr lang="en-US" altLang="zh-CN" sz="1400">
                <a:latin typeface="黑体" panose="02010609060101010101" charset="-122"/>
                <a:ea typeface="黑体" panose="02010609060101010101" charset="-122"/>
              </a:rPr>
              <a:t>‹#›</a:t>
            </a:fld>
            <a:endParaRPr lang="en-US" altLang="zh-CN" sz="1400" dirty="0">
              <a:latin typeface="黑体" panose="02010609060101010101" charset="-122"/>
              <a:ea typeface="黑体" panose="02010609060101010101" charset="-122"/>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Lst>
  <p:transition/>
  <p:txStyles>
    <p:titleStyle>
      <a:lvl1pPr algn="l" defTabSz="1021080" rtl="0" eaLnBrk="0" fontAlgn="base" hangingPunct="0">
        <a:lnSpc>
          <a:spcPct val="90000"/>
        </a:lnSpc>
        <a:spcBef>
          <a:spcPct val="0"/>
        </a:spcBef>
        <a:spcAft>
          <a:spcPct val="0"/>
        </a:spcAft>
        <a:defRPr sz="2800">
          <a:solidFill>
            <a:schemeClr val="bg1"/>
          </a:solidFill>
          <a:latin typeface="+mj-lt"/>
          <a:ea typeface="+mj-ea"/>
          <a:cs typeface="+mj-cs"/>
        </a:defRPr>
      </a:lvl1pPr>
      <a:lvl2pPr algn="l" defTabSz="1021080" rtl="0" eaLnBrk="0" fontAlgn="base" hangingPunct="0">
        <a:lnSpc>
          <a:spcPct val="90000"/>
        </a:lnSpc>
        <a:spcBef>
          <a:spcPct val="0"/>
        </a:spcBef>
        <a:spcAft>
          <a:spcPct val="0"/>
        </a:spcAft>
        <a:defRPr sz="2800">
          <a:solidFill>
            <a:schemeClr val="bg1"/>
          </a:solidFill>
          <a:latin typeface="Arial" panose="020B0604020202020204" pitchFamily="34" charset="0"/>
        </a:defRPr>
      </a:lvl2pPr>
      <a:lvl3pPr algn="l" defTabSz="1021080" rtl="0" eaLnBrk="0" fontAlgn="base" hangingPunct="0">
        <a:lnSpc>
          <a:spcPct val="90000"/>
        </a:lnSpc>
        <a:spcBef>
          <a:spcPct val="0"/>
        </a:spcBef>
        <a:spcAft>
          <a:spcPct val="0"/>
        </a:spcAft>
        <a:defRPr sz="2800">
          <a:solidFill>
            <a:schemeClr val="bg1"/>
          </a:solidFill>
          <a:latin typeface="Arial" panose="020B0604020202020204" pitchFamily="34" charset="0"/>
        </a:defRPr>
      </a:lvl3pPr>
      <a:lvl4pPr algn="l" defTabSz="1021080" rtl="0" eaLnBrk="0" fontAlgn="base" hangingPunct="0">
        <a:lnSpc>
          <a:spcPct val="90000"/>
        </a:lnSpc>
        <a:spcBef>
          <a:spcPct val="0"/>
        </a:spcBef>
        <a:spcAft>
          <a:spcPct val="0"/>
        </a:spcAft>
        <a:defRPr sz="2800">
          <a:solidFill>
            <a:schemeClr val="bg1"/>
          </a:solidFill>
          <a:latin typeface="Arial" panose="020B0604020202020204" pitchFamily="34" charset="0"/>
        </a:defRPr>
      </a:lvl4pPr>
      <a:lvl5pPr algn="l" defTabSz="1021080" rtl="0" eaLnBrk="0" fontAlgn="base" hangingPunct="0">
        <a:lnSpc>
          <a:spcPct val="90000"/>
        </a:lnSpc>
        <a:spcBef>
          <a:spcPct val="0"/>
        </a:spcBef>
        <a:spcAft>
          <a:spcPct val="0"/>
        </a:spcAft>
        <a:defRPr sz="2800">
          <a:solidFill>
            <a:schemeClr val="bg1"/>
          </a:solidFill>
          <a:latin typeface="Arial" panose="020B0604020202020204" pitchFamily="34" charset="0"/>
        </a:defRPr>
      </a:lvl5pPr>
      <a:lvl6pPr marL="457200" algn="l" defTabSz="1021080" rtl="0" eaLnBrk="0" fontAlgn="base" hangingPunct="0">
        <a:lnSpc>
          <a:spcPct val="90000"/>
        </a:lnSpc>
        <a:spcBef>
          <a:spcPct val="0"/>
        </a:spcBef>
        <a:spcAft>
          <a:spcPct val="0"/>
        </a:spcAft>
        <a:defRPr sz="2800">
          <a:solidFill>
            <a:schemeClr val="bg1"/>
          </a:solidFill>
          <a:latin typeface="Arial" panose="020B0604020202020204" pitchFamily="34" charset="0"/>
        </a:defRPr>
      </a:lvl6pPr>
      <a:lvl7pPr marL="914400" algn="l" defTabSz="1021080" rtl="0" eaLnBrk="0" fontAlgn="base" hangingPunct="0">
        <a:lnSpc>
          <a:spcPct val="90000"/>
        </a:lnSpc>
        <a:spcBef>
          <a:spcPct val="0"/>
        </a:spcBef>
        <a:spcAft>
          <a:spcPct val="0"/>
        </a:spcAft>
        <a:defRPr sz="2800">
          <a:solidFill>
            <a:schemeClr val="bg1"/>
          </a:solidFill>
          <a:latin typeface="Arial" panose="020B0604020202020204" pitchFamily="34" charset="0"/>
        </a:defRPr>
      </a:lvl7pPr>
      <a:lvl8pPr marL="1371600" algn="l" defTabSz="1021080" rtl="0" eaLnBrk="0" fontAlgn="base" hangingPunct="0">
        <a:lnSpc>
          <a:spcPct val="90000"/>
        </a:lnSpc>
        <a:spcBef>
          <a:spcPct val="0"/>
        </a:spcBef>
        <a:spcAft>
          <a:spcPct val="0"/>
        </a:spcAft>
        <a:defRPr sz="2800">
          <a:solidFill>
            <a:schemeClr val="bg1"/>
          </a:solidFill>
          <a:latin typeface="Arial" panose="020B0604020202020204" pitchFamily="34" charset="0"/>
        </a:defRPr>
      </a:lvl8pPr>
      <a:lvl9pPr marL="1828800" algn="l" defTabSz="1021080" rtl="0" eaLnBrk="0" fontAlgn="base" hangingPunct="0">
        <a:lnSpc>
          <a:spcPct val="90000"/>
        </a:lnSpc>
        <a:spcBef>
          <a:spcPct val="0"/>
        </a:spcBef>
        <a:spcAft>
          <a:spcPct val="0"/>
        </a:spcAft>
        <a:defRPr sz="2800">
          <a:solidFill>
            <a:schemeClr val="bg1"/>
          </a:solidFill>
          <a:latin typeface="Arial" panose="020B0604020202020204" pitchFamily="34" charset="0"/>
        </a:defRPr>
      </a:lvl9pPr>
    </p:titleStyle>
    <p:bodyStyle>
      <a:lvl1pPr marL="170180" indent="-170180" algn="l" defTabSz="1021080" rtl="0" eaLnBrk="0" fontAlgn="base" hangingPunct="0">
        <a:spcBef>
          <a:spcPct val="20000"/>
        </a:spcBef>
        <a:spcAft>
          <a:spcPct val="20000"/>
        </a:spcAft>
        <a:buClr>
          <a:srgbClr val="00749F"/>
        </a:buClr>
        <a:buFont typeface="Wingdings" panose="05000000000000000000" pitchFamily="2" charset="2"/>
        <a:buChar char="§"/>
        <a:defRPr sz="2000">
          <a:solidFill>
            <a:schemeClr val="tx1"/>
          </a:solidFill>
          <a:latin typeface="+mn-lt"/>
          <a:ea typeface="+mn-ea"/>
          <a:cs typeface="+mn-cs"/>
        </a:defRPr>
      </a:lvl1pPr>
      <a:lvl2pPr marL="516255" indent="-168275" algn="l" defTabSz="1021080" rtl="0" eaLnBrk="0" fontAlgn="base" hangingPunct="0">
        <a:spcBef>
          <a:spcPct val="20000"/>
        </a:spcBef>
        <a:spcAft>
          <a:spcPct val="20000"/>
        </a:spcAft>
        <a:buClr>
          <a:srgbClr val="0E85CE"/>
        </a:buClr>
        <a:buChar char="–"/>
        <a:defRPr sz="1600">
          <a:solidFill>
            <a:schemeClr val="tx1"/>
          </a:solidFill>
          <a:latin typeface="+mn-lt"/>
        </a:defRPr>
      </a:lvl2pPr>
      <a:lvl3pPr marL="855980" indent="-173355" algn="l" defTabSz="1021080" rtl="0" eaLnBrk="0" fontAlgn="base" hangingPunct="0">
        <a:spcBef>
          <a:spcPct val="20000"/>
        </a:spcBef>
        <a:spcAft>
          <a:spcPct val="20000"/>
        </a:spcAft>
        <a:buClr>
          <a:srgbClr val="0E85CE"/>
        </a:buClr>
        <a:buFont typeface="Wingdings" panose="05000000000000000000" pitchFamily="2" charset="2"/>
        <a:buChar char="§"/>
        <a:defRPr sz="1600">
          <a:solidFill>
            <a:schemeClr val="tx1"/>
          </a:solidFill>
          <a:latin typeface="+mn-lt"/>
        </a:defRPr>
      </a:lvl3pPr>
      <a:lvl4pPr marL="1205230" indent="-174625" algn="l" defTabSz="1021080" rtl="0" eaLnBrk="0" fontAlgn="base" hangingPunct="0">
        <a:spcBef>
          <a:spcPct val="20000"/>
        </a:spcBef>
        <a:spcAft>
          <a:spcPct val="20000"/>
        </a:spcAft>
        <a:buClr>
          <a:srgbClr val="0E85CE"/>
        </a:buClr>
        <a:buFont typeface="Wingdings" panose="05000000000000000000" pitchFamily="2" charset="2"/>
        <a:buChar char="§"/>
        <a:defRPr sz="1600">
          <a:solidFill>
            <a:schemeClr val="tx1"/>
          </a:solidFill>
          <a:latin typeface="+mn-lt"/>
        </a:defRPr>
      </a:lvl4pPr>
      <a:lvl5pPr marL="1538605" indent="-158750" algn="l" defTabSz="1021080" rtl="0" eaLnBrk="0" fontAlgn="base" hangingPunct="0">
        <a:spcBef>
          <a:spcPct val="20000"/>
        </a:spcBef>
        <a:spcAft>
          <a:spcPct val="20000"/>
        </a:spcAft>
        <a:buClr>
          <a:srgbClr val="0E85CE"/>
        </a:buClr>
        <a:buFont typeface="Wingdings" panose="05000000000000000000" pitchFamily="2" charset="2"/>
        <a:buChar char="§"/>
        <a:defRPr sz="1600">
          <a:solidFill>
            <a:schemeClr val="tx1"/>
          </a:solidFill>
          <a:latin typeface="+mn-lt"/>
        </a:defRPr>
      </a:lvl5pPr>
      <a:lvl6pPr marL="1995805" indent="-158750" algn="l" defTabSz="1021080" rtl="0" eaLnBrk="0" fontAlgn="base" hangingPunct="0">
        <a:spcBef>
          <a:spcPct val="20000"/>
        </a:spcBef>
        <a:spcAft>
          <a:spcPct val="20000"/>
        </a:spcAft>
        <a:buClr>
          <a:srgbClr val="0E85CE"/>
        </a:buClr>
        <a:buFont typeface="Wingdings" panose="05000000000000000000" pitchFamily="2" charset="2"/>
        <a:buChar char="§"/>
        <a:defRPr sz="1600">
          <a:solidFill>
            <a:schemeClr val="tx1"/>
          </a:solidFill>
          <a:latin typeface="+mn-lt"/>
        </a:defRPr>
      </a:lvl6pPr>
      <a:lvl7pPr marL="2453005" indent="-158750" algn="l" defTabSz="1021080" rtl="0" eaLnBrk="0" fontAlgn="base" hangingPunct="0">
        <a:spcBef>
          <a:spcPct val="20000"/>
        </a:spcBef>
        <a:spcAft>
          <a:spcPct val="20000"/>
        </a:spcAft>
        <a:buClr>
          <a:srgbClr val="0E85CE"/>
        </a:buClr>
        <a:buFont typeface="Wingdings" panose="05000000000000000000" pitchFamily="2" charset="2"/>
        <a:buChar char="§"/>
        <a:defRPr sz="1600">
          <a:solidFill>
            <a:schemeClr val="tx1"/>
          </a:solidFill>
          <a:latin typeface="+mn-lt"/>
        </a:defRPr>
      </a:lvl7pPr>
      <a:lvl8pPr marL="2910205" indent="-158750" algn="l" defTabSz="1021080" rtl="0" eaLnBrk="0" fontAlgn="base" hangingPunct="0">
        <a:spcBef>
          <a:spcPct val="20000"/>
        </a:spcBef>
        <a:spcAft>
          <a:spcPct val="20000"/>
        </a:spcAft>
        <a:buClr>
          <a:srgbClr val="0E85CE"/>
        </a:buClr>
        <a:buFont typeface="Wingdings" panose="05000000000000000000" pitchFamily="2" charset="2"/>
        <a:buChar char="§"/>
        <a:defRPr sz="1600">
          <a:solidFill>
            <a:schemeClr val="tx1"/>
          </a:solidFill>
          <a:latin typeface="+mn-lt"/>
        </a:defRPr>
      </a:lvl8pPr>
      <a:lvl9pPr marL="3367405" indent="-158750" algn="l" defTabSz="1021080" rtl="0" eaLnBrk="0" fontAlgn="base" hangingPunct="0">
        <a:spcBef>
          <a:spcPct val="20000"/>
        </a:spcBef>
        <a:spcAft>
          <a:spcPct val="20000"/>
        </a:spcAft>
        <a:buClr>
          <a:srgbClr val="0E85CE"/>
        </a:buClr>
        <a:buFont typeface="Wingdings" panose="05000000000000000000" pitchFamily="2" charset="2"/>
        <a:buChar char="§"/>
        <a:defRPr sz="1600">
          <a:solidFill>
            <a:schemeClr val="tx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937F6CC-6918-4133-BB7D-56E967D85033}" type="datetimeFigureOut">
              <a:rPr lang="zh-CN" altLang="en-US" smtClean="0"/>
              <a:t>2024/1/9</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19D08D0-B6E9-45E9-8D16-7AC8D21898DB}" type="slidenum">
              <a:rPr lang="zh-CN" altLang="en-US" smtClean="0"/>
              <a:t>‹#›</a:t>
            </a:fld>
            <a:endParaRPr lang="zh-CN" altLang="en-US"/>
          </a:p>
        </p:txBody>
      </p:sp>
      <p:sp>
        <p:nvSpPr>
          <p:cNvPr id="7" name="Text Box 3"/>
          <p:cNvSpPr txBox="1">
            <a:spLocks noChangeArrowheads="1"/>
          </p:cNvSpPr>
          <p:nvPr userDrawn="1"/>
        </p:nvSpPr>
        <p:spPr bwMode="auto">
          <a:xfrm>
            <a:off x="11197167" y="6553200"/>
            <a:ext cx="994833" cy="306705"/>
          </a:xfrm>
          <a:prstGeom prst="rect">
            <a:avLst/>
          </a:prstGeom>
          <a:noFill/>
          <a:ln>
            <a:noFill/>
          </a:ln>
          <a:effectLst>
            <a:prstShdw prst="shdw17" dist="17961" dir="2700000">
              <a:schemeClr val="accent1">
                <a:gamma/>
                <a:shade val="60000"/>
                <a:invGamma/>
              </a:schemeClr>
            </a:prstShdw>
          </a:effectLst>
        </p:spPr>
        <p:txBody>
          <a:bodyPr>
            <a:spAutoFit/>
          </a:bodyPr>
          <a:lstStyle/>
          <a:p>
            <a:pPr algn="r">
              <a:defRPr/>
            </a:pPr>
            <a:fld id="{38C981E4-6E70-4AC0-994C-E3D68E679223}" type="slidenum">
              <a:rPr lang="en-US" altLang="zh-CN" sz="1400">
                <a:latin typeface="黑体" panose="02010609060101010101" charset="-122"/>
                <a:ea typeface="黑体" panose="02010609060101010101" charset="-122"/>
              </a:rPr>
              <a:t>‹#›</a:t>
            </a:fld>
            <a:endParaRPr lang="en-US" altLang="zh-CN" sz="1400" dirty="0">
              <a:latin typeface="黑体" panose="02010609060101010101" charset="-122"/>
              <a:ea typeface="黑体" panose="02010609060101010101" charset="-122"/>
            </a:endParaRPr>
          </a:p>
        </p:txBody>
      </p:sp>
      <p:sp>
        <p:nvSpPr>
          <p:cNvPr id="8" name="矩形 7"/>
          <p:cNvSpPr/>
          <p:nvPr userDrawn="1"/>
        </p:nvSpPr>
        <p:spPr bwMode="auto">
          <a:xfrm>
            <a:off x="0" y="260648"/>
            <a:ext cx="983432" cy="631287"/>
          </a:xfrm>
          <a:prstGeom prst="rect">
            <a:avLst/>
          </a:prstGeom>
          <a:solidFill>
            <a:srgbClr val="002060"/>
          </a:solidFill>
          <a:ln>
            <a:noFill/>
          </a:ln>
          <a:effectLst/>
        </p:spPr>
        <p:txBody>
          <a:bodyPr vert="horz" wrap="none" lIns="91440" tIns="45720" rIns="91440" bIns="45720" numCol="1" rtlCol="0" anchor="ctr"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0" lang="zh-CN" altLang="en-US" sz="2400" b="0" i="0" u="none" strike="noStrike" cap="none" normalizeH="0" baseline="0">
              <a:ln>
                <a:noFill/>
              </a:ln>
              <a:solidFill>
                <a:schemeClr val="tx1"/>
              </a:solidFill>
              <a:effectLst/>
              <a:latin typeface="Arial" panose="020B0604020202020204" pitchFamily="34" charset="0"/>
              <a:ea typeface="方正大黑简体" pitchFamily="65" charset="-122"/>
            </a:endParaRPr>
          </a:p>
        </p:txBody>
      </p:sp>
      <p:sp>
        <p:nvSpPr>
          <p:cNvPr id="11" name="矩形 10"/>
          <p:cNvSpPr/>
          <p:nvPr userDrawn="1"/>
        </p:nvSpPr>
        <p:spPr>
          <a:xfrm>
            <a:off x="983432" y="816211"/>
            <a:ext cx="6241568" cy="75724"/>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52" r:id="rId1"/>
    <p:sldLayoutId id="2147483653" r:id="rId2"/>
    <p:sldLayoutId id="2147483654" r:id="rId3"/>
    <p:sldLayoutId id="2147483655" r:id="rId4"/>
    <p:sldLayoutId id="2147483656" r:id="rId5"/>
    <p:sldLayoutId id="2147483657" r:id="rId6"/>
    <p:sldLayoutId id="2147483658" r:id="rId7"/>
    <p:sldLayoutId id="2147483659" r:id="rId8"/>
    <p:sldLayoutId id="2147483660" r:id="rId9"/>
    <p:sldLayoutId id="2147483661" r:id="rId10"/>
    <p:sldLayoutId id="2147483662" r:id="rId11"/>
    <p:sldLayoutId id="214748366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9.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9.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9.xml"/><Relationship Id="rId4" Type="http://schemas.openxmlformats.org/officeDocument/2006/relationships/image" Target="../media/image15.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9.xml"/><Relationship Id="rId1" Type="http://schemas.openxmlformats.org/officeDocument/2006/relationships/tags" Target="../tags/tag2.xml"/><Relationship Id="rId5" Type="http://schemas.openxmlformats.org/officeDocument/2006/relationships/image" Target="../media/image17.png"/><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9.xml"/><Relationship Id="rId1" Type="http://schemas.openxmlformats.org/officeDocument/2006/relationships/tags" Target="../tags/tag3.xml"/><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9.xml"/><Relationship Id="rId1" Type="http://schemas.openxmlformats.org/officeDocument/2006/relationships/tags" Target="../tags/tag4.xml"/><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9.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11970" name="TextBox 3"/>
          <p:cNvSpPr txBox="1">
            <a:spLocks noChangeArrowheads="1"/>
          </p:cNvSpPr>
          <p:nvPr/>
        </p:nvSpPr>
        <p:spPr bwMode="auto">
          <a:xfrm>
            <a:off x="515620" y="1889125"/>
            <a:ext cx="11532870" cy="2002023"/>
          </a:xfrm>
          <a:prstGeom prst="rect">
            <a:avLst/>
          </a:prstGeom>
          <a:noFill/>
          <a:ln w="9525">
            <a:noFill/>
            <a:miter lim="800000"/>
          </a:ln>
        </p:spPr>
        <p:txBody>
          <a:bodyPr wrap="square">
            <a:spAutoFit/>
          </a:bodyPr>
          <a:lstStyle/>
          <a:p>
            <a:pPr eaLnBrk="1" latinLnBrk="0" hangingPunct="1">
              <a:lnSpc>
                <a:spcPct val="150000"/>
              </a:lnSpc>
            </a:pPr>
            <a:r>
              <a:rPr lang="en-US" sz="4400" b="1" dirty="0">
                <a:solidFill>
                  <a:srgbClr val="C00000"/>
                </a:solidFill>
                <a:effectLst>
                  <a:outerShdw blurRad="38100" dist="38100" dir="2700000" algn="tl">
                    <a:srgbClr val="000000">
                      <a:alpha val="43137"/>
                    </a:srgbClr>
                  </a:outerShdw>
                </a:effectLst>
                <a:latin typeface="Times New Roman" panose="02020603050405020304" pitchFamily="18" charset="0"/>
                <a:ea typeface="黑体" panose="02010609060101010101" charset="-122"/>
                <a:sym typeface="+mn-ea"/>
              </a:rPr>
              <a:t>A Hybrid Approach for Real-Time </a:t>
            </a:r>
          </a:p>
          <a:p>
            <a:pPr eaLnBrk="1" latinLnBrk="0" hangingPunct="1">
              <a:lnSpc>
                <a:spcPct val="150000"/>
              </a:lnSpc>
            </a:pPr>
            <a:r>
              <a:rPr lang="en-US" sz="4400" b="1" dirty="0">
                <a:solidFill>
                  <a:srgbClr val="C00000"/>
                </a:solidFill>
                <a:effectLst>
                  <a:outerShdw blurRad="38100" dist="38100" dir="2700000" algn="tl">
                    <a:srgbClr val="000000">
                      <a:alpha val="43137"/>
                    </a:srgbClr>
                  </a:outerShdw>
                </a:effectLst>
                <a:latin typeface="Times New Roman" panose="02020603050405020304" pitchFamily="18" charset="0"/>
                <a:ea typeface="黑体" panose="02010609060101010101" charset="-122"/>
                <a:sym typeface="+mn-ea"/>
              </a:rPr>
              <a:t>Parametric Facial Expression Animation</a:t>
            </a:r>
            <a:endParaRPr lang="en-US" sz="4400" b="1" dirty="0">
              <a:solidFill>
                <a:srgbClr val="C00000"/>
              </a:solidFill>
              <a:effectLst>
                <a:outerShdw blurRad="38100" dist="38100" dir="2700000" algn="tl">
                  <a:srgbClr val="000000">
                    <a:alpha val="43137"/>
                  </a:srgbClr>
                </a:outerShdw>
              </a:effectLst>
              <a:latin typeface="Times New Roman" panose="02020603050405020304" pitchFamily="18" charset="0"/>
              <a:ea typeface="黑体" panose="02010609060101010101" charset="-122"/>
            </a:endParaRPr>
          </a:p>
        </p:txBody>
      </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6549158" cy="1572538"/>
          </a:xfrm>
          <a:prstGeom prst="rect">
            <a:avLst/>
          </a:prstGeom>
        </p:spPr>
      </p:pic>
      <p:grpSp>
        <p:nvGrpSpPr>
          <p:cNvPr id="49" name="组合 48"/>
          <p:cNvGrpSpPr/>
          <p:nvPr/>
        </p:nvGrpSpPr>
        <p:grpSpPr>
          <a:xfrm flipV="1">
            <a:off x="-2431795" y="0"/>
            <a:ext cx="17168755" cy="6868421"/>
            <a:chOff x="-2438922" y="-1"/>
            <a:chExt cx="17168755" cy="6868421"/>
          </a:xfrm>
        </p:grpSpPr>
        <p:sp>
          <p:nvSpPr>
            <p:cNvPr id="50" name="直角三角形 49"/>
            <p:cNvSpPr/>
            <p:nvPr/>
          </p:nvSpPr>
          <p:spPr>
            <a:xfrm rot="5400000">
              <a:off x="1588" y="-1"/>
              <a:ext cx="3715658" cy="3715658"/>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51" name="直角三角形 50"/>
            <p:cNvSpPr/>
            <p:nvPr/>
          </p:nvSpPr>
          <p:spPr>
            <a:xfrm rot="16200000">
              <a:off x="8689233" y="3356819"/>
              <a:ext cx="3501180" cy="3501180"/>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52" name="直角三角形 51"/>
            <p:cNvSpPr/>
            <p:nvPr/>
          </p:nvSpPr>
          <p:spPr>
            <a:xfrm rot="5400000">
              <a:off x="1588" y="0"/>
              <a:ext cx="3257921" cy="3257921"/>
            </a:xfrm>
            <a:prstGeom prst="rtTriangl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53" name="直角三角形 52"/>
            <p:cNvSpPr/>
            <p:nvPr/>
          </p:nvSpPr>
          <p:spPr>
            <a:xfrm rot="16200000">
              <a:off x="9120547" y="3788134"/>
              <a:ext cx="3069865" cy="3069865"/>
            </a:xfrm>
            <a:prstGeom prst="rtTriangl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54" name="平行四边形 53"/>
            <p:cNvSpPr/>
            <p:nvPr/>
          </p:nvSpPr>
          <p:spPr>
            <a:xfrm>
              <a:off x="1781419" y="2"/>
              <a:ext cx="3088716" cy="1805556"/>
            </a:xfrm>
            <a:prstGeom prst="parallelogram">
              <a:avLst>
                <a:gd name="adj" fmla="val 100148"/>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55" name="平行四边形 54"/>
            <p:cNvSpPr/>
            <p:nvPr/>
          </p:nvSpPr>
          <p:spPr>
            <a:xfrm>
              <a:off x="-2438922" y="1167126"/>
              <a:ext cx="3234853" cy="2990774"/>
            </a:xfrm>
            <a:prstGeom prst="parallelogram">
              <a:avLst>
                <a:gd name="adj" fmla="val 10014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56" name="平行四边形 55"/>
            <p:cNvSpPr/>
            <p:nvPr/>
          </p:nvSpPr>
          <p:spPr>
            <a:xfrm>
              <a:off x="11681703" y="2998581"/>
              <a:ext cx="3048130" cy="2818139"/>
            </a:xfrm>
            <a:prstGeom prst="parallelogram">
              <a:avLst>
                <a:gd name="adj" fmla="val 10014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57" name="平行四边形 56"/>
            <p:cNvSpPr/>
            <p:nvPr/>
          </p:nvSpPr>
          <p:spPr>
            <a:xfrm>
              <a:off x="7497122" y="5167086"/>
              <a:ext cx="2910426" cy="1701334"/>
            </a:xfrm>
            <a:prstGeom prst="parallelogram">
              <a:avLst>
                <a:gd name="adj" fmla="val 100148"/>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grpSp>
      <p:sp>
        <p:nvSpPr>
          <p:cNvPr id="59" name="六边形 58"/>
          <p:cNvSpPr/>
          <p:nvPr/>
        </p:nvSpPr>
        <p:spPr>
          <a:xfrm flipH="1">
            <a:off x="7777701" y="3927048"/>
            <a:ext cx="3390101" cy="482328"/>
          </a:xfrm>
          <a:prstGeom prst="hexagon">
            <a:avLst/>
          </a:prstGeom>
          <a:solidFill>
            <a:schemeClr val="bg1"/>
          </a:solidFill>
          <a:ln w="19050">
            <a:gradFill>
              <a:gsLst>
                <a:gs pos="0">
                  <a:schemeClr val="bg1"/>
                </a:gs>
                <a:gs pos="100000">
                  <a:srgbClr val="CBCBCB"/>
                </a:gs>
              </a:gsLst>
              <a:lin ang="5400000" scaled="0"/>
            </a:gradFill>
          </a:ln>
          <a:effectLst>
            <a:outerShdw blurRad="190500" dist="762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1350">
              <a:solidFill>
                <a:schemeClr val="tx1"/>
              </a:solidFill>
              <a:cs typeface="+mn-ea"/>
              <a:sym typeface="+mn-lt"/>
            </a:endParaRPr>
          </a:p>
        </p:txBody>
      </p:sp>
      <p:sp>
        <p:nvSpPr>
          <p:cNvPr id="60" name="Rectangle 4"/>
          <p:cNvSpPr txBox="1">
            <a:spLocks noChangeArrowheads="1"/>
          </p:cNvSpPr>
          <p:nvPr/>
        </p:nvSpPr>
        <p:spPr bwMode="auto">
          <a:xfrm>
            <a:off x="8192041" y="3927049"/>
            <a:ext cx="2975760" cy="48232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anose="02010609030101010101"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r>
              <a:rPr lang="zh-CN" altLang="en-US" dirty="0">
                <a:solidFill>
                  <a:schemeClr val="tx1"/>
                </a:solidFill>
                <a:latin typeface="微软雅黑" panose="020B0503020204020204" pitchFamily="34" charset="-122"/>
                <a:ea typeface="微软雅黑" panose="020B0503020204020204" pitchFamily="34" charset="-122"/>
                <a:cs typeface="+mn-ea"/>
                <a:sym typeface="+mn-lt"/>
              </a:rPr>
              <a:t>学生：李冰川</a:t>
            </a:r>
            <a:endParaRPr lang="zh-CN" altLang="zh-CN" dirty="0">
              <a:solidFill>
                <a:schemeClr val="tx1"/>
              </a:solidFill>
              <a:latin typeface="微软雅黑" panose="020B0503020204020204" pitchFamily="34" charset="-122"/>
              <a:ea typeface="微软雅黑" panose="020B0503020204020204" pitchFamily="34" charset="-122"/>
              <a:cs typeface="+mn-ea"/>
              <a:sym typeface="+mn-lt"/>
            </a:endParaRPr>
          </a:p>
        </p:txBody>
      </p:sp>
      <p:sp>
        <p:nvSpPr>
          <p:cNvPr id="61" name="六边形 60"/>
          <p:cNvSpPr/>
          <p:nvPr/>
        </p:nvSpPr>
        <p:spPr>
          <a:xfrm flipH="1">
            <a:off x="7777701" y="4633787"/>
            <a:ext cx="3390101" cy="482328"/>
          </a:xfrm>
          <a:prstGeom prst="hexagon">
            <a:avLst/>
          </a:prstGeom>
          <a:solidFill>
            <a:schemeClr val="bg1"/>
          </a:solidFill>
          <a:ln w="19050">
            <a:gradFill>
              <a:gsLst>
                <a:gs pos="0">
                  <a:schemeClr val="bg1"/>
                </a:gs>
                <a:gs pos="100000">
                  <a:srgbClr val="CBCBCB"/>
                </a:gs>
              </a:gsLst>
              <a:lin ang="5400000" scaled="0"/>
            </a:gradFill>
          </a:ln>
          <a:effectLst>
            <a:outerShdw blurRad="190500" dist="762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cs typeface="+mn-ea"/>
              <a:sym typeface="+mn-lt"/>
            </a:endParaRPr>
          </a:p>
        </p:txBody>
      </p:sp>
      <p:sp>
        <p:nvSpPr>
          <p:cNvPr id="62" name="Rectangle 4"/>
          <p:cNvSpPr txBox="1">
            <a:spLocks noChangeArrowheads="1"/>
          </p:cNvSpPr>
          <p:nvPr/>
        </p:nvSpPr>
        <p:spPr bwMode="auto">
          <a:xfrm>
            <a:off x="8192041" y="4633788"/>
            <a:ext cx="2975760" cy="48232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anose="02010609030101010101"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r>
              <a:rPr lang="zh-CN" altLang="en-US" dirty="0">
                <a:solidFill>
                  <a:schemeClr val="tx1"/>
                </a:solidFill>
                <a:latin typeface="微软雅黑" panose="020B0503020204020204" pitchFamily="34" charset="-122"/>
                <a:ea typeface="微软雅黑" panose="020B0503020204020204" pitchFamily="34" charset="-122"/>
                <a:cs typeface="+mn-ea"/>
                <a:sym typeface="+mn-lt"/>
              </a:rPr>
              <a:t>导师：姚俊峰</a:t>
            </a:r>
            <a:endParaRPr lang="zh-CN" altLang="zh-CN" dirty="0">
              <a:solidFill>
                <a:schemeClr val="tx1"/>
              </a:solidFill>
              <a:latin typeface="微软雅黑" panose="020B0503020204020204" pitchFamily="34" charset="-122"/>
              <a:ea typeface="微软雅黑" panose="020B0503020204020204" pitchFamily="34" charset="-122"/>
              <a:cs typeface="+mn-ea"/>
              <a:sym typeface="+mn-lt"/>
            </a:endParaRPr>
          </a:p>
        </p:txBody>
      </p:sp>
      <p:sp>
        <p:nvSpPr>
          <p:cNvPr id="21" name="矩形 20"/>
          <p:cNvSpPr/>
          <p:nvPr/>
        </p:nvSpPr>
        <p:spPr>
          <a:xfrm>
            <a:off x="-1552" y="1724732"/>
            <a:ext cx="6241568" cy="75724"/>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1552" y="1628571"/>
            <a:ext cx="6241568" cy="75724"/>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六边形 23"/>
          <p:cNvSpPr/>
          <p:nvPr/>
        </p:nvSpPr>
        <p:spPr>
          <a:xfrm flipH="1">
            <a:off x="7777700" y="5344469"/>
            <a:ext cx="3390101" cy="482328"/>
          </a:xfrm>
          <a:prstGeom prst="hexagon">
            <a:avLst/>
          </a:prstGeom>
          <a:solidFill>
            <a:schemeClr val="bg1"/>
          </a:solidFill>
          <a:ln w="19050">
            <a:gradFill>
              <a:gsLst>
                <a:gs pos="0">
                  <a:schemeClr val="bg1"/>
                </a:gs>
                <a:gs pos="100000">
                  <a:srgbClr val="CBCBCB"/>
                </a:gs>
              </a:gsLst>
              <a:lin ang="5400000" scaled="0"/>
            </a:gradFill>
          </a:ln>
          <a:effectLst>
            <a:outerShdw blurRad="190500" dist="762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1350">
              <a:solidFill>
                <a:schemeClr val="tx1"/>
              </a:solidFill>
              <a:cs typeface="+mn-ea"/>
              <a:sym typeface="+mn-lt"/>
            </a:endParaRPr>
          </a:p>
        </p:txBody>
      </p:sp>
      <p:sp>
        <p:nvSpPr>
          <p:cNvPr id="25" name="Rectangle 4"/>
          <p:cNvSpPr txBox="1">
            <a:spLocks noChangeArrowheads="1"/>
          </p:cNvSpPr>
          <p:nvPr/>
        </p:nvSpPr>
        <p:spPr bwMode="auto">
          <a:xfrm>
            <a:off x="8192040" y="5344470"/>
            <a:ext cx="2975760" cy="48232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anose="02010609030101010101"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r>
              <a:rPr lang="zh-CN" altLang="en-US" dirty="0">
                <a:solidFill>
                  <a:schemeClr val="tx1"/>
                </a:solidFill>
                <a:latin typeface="微软雅黑" panose="020B0503020204020204" pitchFamily="34" charset="-122"/>
                <a:ea typeface="微软雅黑" panose="020B0503020204020204" pitchFamily="34" charset="-122"/>
                <a:cs typeface="+mn-ea"/>
                <a:sym typeface="+mn-lt"/>
              </a:rPr>
              <a:t>时间：</a:t>
            </a:r>
            <a:r>
              <a:rPr lang="en-US" altLang="zh-CN" dirty="0">
                <a:solidFill>
                  <a:schemeClr val="tx1"/>
                </a:solidFill>
                <a:latin typeface="微软雅黑" panose="020B0503020204020204" pitchFamily="34" charset="-122"/>
                <a:ea typeface="微软雅黑" panose="020B0503020204020204" pitchFamily="34" charset="-122"/>
                <a:cs typeface="+mn-ea"/>
                <a:sym typeface="+mn-lt"/>
              </a:rPr>
              <a:t>20240109</a:t>
            </a:r>
            <a:endParaRPr lang="zh-CN" altLang="zh-CN" dirty="0">
              <a:solidFill>
                <a:schemeClr val="tx1"/>
              </a:solidFill>
              <a:latin typeface="微软雅黑" panose="020B0503020204020204" pitchFamily="34" charset="-122"/>
              <a:ea typeface="微软雅黑" panose="020B0503020204020204" pitchFamily="34" charset="-122"/>
              <a:cs typeface="+mn-ea"/>
              <a:sym typeface="+mn-lt"/>
            </a:endParaRPr>
          </a:p>
        </p:txBody>
      </p:sp>
    </p:spTree>
  </p:cSld>
  <p:clrMapOvr>
    <a:masterClrMapping/>
  </p:clrMapOvr>
  <p:transition advTm="13000"/>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1081405" y="316230"/>
            <a:ext cx="6092825" cy="534035"/>
          </a:xfrm>
          <a:prstGeom prst="rect">
            <a:avLst/>
          </a:prstGeom>
        </p:spPr>
        <p:txBody>
          <a:bodyPr wrap="square">
            <a:spAutoFit/>
          </a:bodyPr>
          <a:lstStyle/>
          <a:p>
            <a:pPr>
              <a:lnSpc>
                <a:spcPct val="90000"/>
              </a:lnSpc>
            </a:pPr>
            <a:r>
              <a:rPr lang="zh-CN" altLang="en-US" sz="3200" b="1" dirty="0">
                <a:solidFill>
                  <a:srgbClr val="002060"/>
                </a:solidFill>
                <a:latin typeface="微软雅黑" panose="020B0503020204020204" pitchFamily="34" charset="-122"/>
                <a:ea typeface="微软雅黑" panose="020B0503020204020204" pitchFamily="34" charset="-122"/>
              </a:rPr>
              <a:t>二 </a:t>
            </a:r>
            <a:r>
              <a:rPr lang="en-US" altLang="zh-CN" sz="3200" b="1" dirty="0">
                <a:solidFill>
                  <a:srgbClr val="002060"/>
                </a:solidFill>
                <a:latin typeface="微软雅黑" panose="020B0503020204020204" pitchFamily="34" charset="-122"/>
                <a:ea typeface="微软雅黑" panose="020B0503020204020204" pitchFamily="34" charset="-122"/>
                <a:sym typeface="+mn-ea"/>
              </a:rPr>
              <a:t>Method</a:t>
            </a:r>
            <a:endParaRPr lang="zh-CN" altLang="en-US" sz="3200" b="1" dirty="0">
              <a:solidFill>
                <a:srgbClr val="002060"/>
              </a:solidFill>
              <a:latin typeface="微软雅黑" panose="020B0503020204020204" pitchFamily="34" charset="-122"/>
              <a:ea typeface="微软雅黑" panose="020B0503020204020204" pitchFamily="34" charset="-122"/>
            </a:endParaRPr>
          </a:p>
        </p:txBody>
      </p:sp>
      <p:pic>
        <p:nvPicPr>
          <p:cNvPr id="18" name="图片 17"/>
          <p:cNvPicPr>
            <a:picLocks noChangeAspect="1"/>
          </p:cNvPicPr>
          <p:nvPr/>
        </p:nvPicPr>
        <p:blipFill>
          <a:blip r:embed="rId3"/>
          <a:stretch>
            <a:fillRect/>
          </a:stretch>
        </p:blipFill>
        <p:spPr>
          <a:xfrm>
            <a:off x="2135505" y="3429000"/>
            <a:ext cx="2562225" cy="2705100"/>
          </a:xfrm>
          <a:prstGeom prst="rect">
            <a:avLst/>
          </a:prstGeom>
        </p:spPr>
      </p:pic>
      <p:sp>
        <p:nvSpPr>
          <p:cNvPr id="6" name="圆角矩形 5"/>
          <p:cNvSpPr/>
          <p:nvPr/>
        </p:nvSpPr>
        <p:spPr>
          <a:xfrm>
            <a:off x="2847340" y="3521075"/>
            <a:ext cx="2526665" cy="2481580"/>
          </a:xfrm>
          <a:prstGeom prst="roundRect">
            <a:avLst/>
          </a:prstGeom>
          <a:ln w="28575" cmpd="sng">
            <a:solidFill>
              <a:schemeClr val="accent1">
                <a:lumMod val="60000"/>
                <a:lumOff val="40000"/>
              </a:schemeClr>
            </a:solidFill>
            <a:prstDash val="dashDot"/>
          </a:ln>
        </p:spPr>
        <p:style>
          <a:lnRef idx="2">
            <a:schemeClr val="accent5"/>
          </a:lnRef>
          <a:fillRef idx="1">
            <a:schemeClr val="lt1"/>
          </a:fillRef>
          <a:effectRef idx="0">
            <a:schemeClr val="accent5"/>
          </a:effectRef>
          <a:fontRef idx="minor">
            <a:schemeClr val="dk1"/>
          </a:fontRef>
        </p:style>
        <p:txBody>
          <a:bodyPr rtlCol="0" anchor="ctr"/>
          <a:lstStyle/>
          <a:p>
            <a:pPr algn="l"/>
            <a:r>
              <a:rPr lang="en-US" altLang="zh-CN"/>
              <a:t>         mu</a:t>
            </a:r>
          </a:p>
          <a:p>
            <a:pPr algn="l"/>
            <a:endParaRPr lang="en-US" altLang="zh-CN"/>
          </a:p>
          <a:p>
            <a:pPr algn="l"/>
            <a:r>
              <a:rPr lang="en-US" altLang="zh-CN"/>
              <a:t>         var</a:t>
            </a:r>
          </a:p>
        </p:txBody>
      </p:sp>
      <p:sp>
        <p:nvSpPr>
          <p:cNvPr id="7" name="右箭头 6"/>
          <p:cNvSpPr/>
          <p:nvPr/>
        </p:nvSpPr>
        <p:spPr>
          <a:xfrm>
            <a:off x="2847340" y="4351655"/>
            <a:ext cx="908050" cy="179705"/>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p:sp>
        <p:nvSpPr>
          <p:cNvPr id="8" name="右箭头 7"/>
          <p:cNvSpPr/>
          <p:nvPr/>
        </p:nvSpPr>
        <p:spPr>
          <a:xfrm>
            <a:off x="2866390" y="5087620"/>
            <a:ext cx="889000" cy="179705"/>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p:sp>
        <p:nvSpPr>
          <p:cNvPr id="2" name="矩形 1"/>
          <p:cNvSpPr/>
          <p:nvPr/>
        </p:nvSpPr>
        <p:spPr>
          <a:xfrm>
            <a:off x="4519930" y="3683635"/>
            <a:ext cx="582930" cy="36000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a:p>
        </p:txBody>
      </p:sp>
      <p:sp>
        <p:nvSpPr>
          <p:cNvPr id="13" name="矩形 12"/>
          <p:cNvSpPr/>
          <p:nvPr/>
        </p:nvSpPr>
        <p:spPr>
          <a:xfrm>
            <a:off x="4519930" y="4043680"/>
            <a:ext cx="582930" cy="36000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a:p>
        </p:txBody>
      </p:sp>
      <p:sp>
        <p:nvSpPr>
          <p:cNvPr id="15" name="矩形 14"/>
          <p:cNvSpPr/>
          <p:nvPr/>
        </p:nvSpPr>
        <p:spPr>
          <a:xfrm>
            <a:off x="4519930" y="4403090"/>
            <a:ext cx="582930" cy="36000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a:p>
        </p:txBody>
      </p:sp>
      <p:sp>
        <p:nvSpPr>
          <p:cNvPr id="16" name="矩形 15"/>
          <p:cNvSpPr/>
          <p:nvPr/>
        </p:nvSpPr>
        <p:spPr>
          <a:xfrm>
            <a:off x="4519930" y="4763135"/>
            <a:ext cx="582930" cy="36000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a:p>
        </p:txBody>
      </p:sp>
      <p:sp>
        <p:nvSpPr>
          <p:cNvPr id="17" name="矩形 16"/>
          <p:cNvSpPr/>
          <p:nvPr/>
        </p:nvSpPr>
        <p:spPr>
          <a:xfrm>
            <a:off x="4519930" y="5123180"/>
            <a:ext cx="582930" cy="36000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a:p>
        </p:txBody>
      </p:sp>
      <p:sp>
        <p:nvSpPr>
          <p:cNvPr id="20" name="矩形 19"/>
          <p:cNvSpPr/>
          <p:nvPr/>
        </p:nvSpPr>
        <p:spPr>
          <a:xfrm>
            <a:off x="4519930" y="5483225"/>
            <a:ext cx="582930" cy="36000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a:p>
        </p:txBody>
      </p:sp>
      <p:sp>
        <p:nvSpPr>
          <p:cNvPr id="21" name="左大括号 20"/>
          <p:cNvSpPr/>
          <p:nvPr/>
        </p:nvSpPr>
        <p:spPr>
          <a:xfrm>
            <a:off x="4295140" y="3863340"/>
            <a:ext cx="180340" cy="900430"/>
          </a:xfrm>
          <a:prstGeom prst="leftBrace">
            <a:avLst/>
          </a:prstGeom>
        </p:spPr>
        <p:style>
          <a:lnRef idx="2">
            <a:schemeClr val="accent6"/>
          </a:lnRef>
          <a:fillRef idx="0">
            <a:schemeClr val="accent6"/>
          </a:fillRef>
          <a:effectRef idx="1">
            <a:schemeClr val="accent6"/>
          </a:effectRef>
          <a:fontRef idx="minor">
            <a:schemeClr val="tx1"/>
          </a:fontRef>
        </p:style>
        <p:txBody>
          <a:bodyPr rtlCol="0" anchor="ctr"/>
          <a:lstStyle/>
          <a:p>
            <a:pPr algn="ctr"/>
            <a:endParaRPr lang="zh-CN" altLang="en-US"/>
          </a:p>
        </p:txBody>
      </p:sp>
      <p:sp>
        <p:nvSpPr>
          <p:cNvPr id="22" name="左大括号 21"/>
          <p:cNvSpPr/>
          <p:nvPr/>
        </p:nvSpPr>
        <p:spPr>
          <a:xfrm>
            <a:off x="4295140" y="4768850"/>
            <a:ext cx="180340" cy="900430"/>
          </a:xfrm>
          <a:prstGeom prst="leftBrace">
            <a:avLst/>
          </a:prstGeom>
        </p:spPr>
        <p:style>
          <a:lnRef idx="2">
            <a:schemeClr val="accent6"/>
          </a:lnRef>
          <a:fillRef idx="0">
            <a:schemeClr val="accent6"/>
          </a:fillRef>
          <a:effectRef idx="1">
            <a:schemeClr val="accent6"/>
          </a:effectRef>
          <a:fontRef idx="minor">
            <a:schemeClr val="tx1"/>
          </a:fontRef>
        </p:style>
        <p:txBody>
          <a:bodyPr rtlCol="0" anchor="ctr"/>
          <a:lstStyle/>
          <a:p>
            <a:pPr algn="ctr"/>
            <a:endParaRPr lang="zh-CN" altLang="en-US"/>
          </a:p>
        </p:txBody>
      </p:sp>
      <p:sp>
        <p:nvSpPr>
          <p:cNvPr id="23" name="圆角矩形 22"/>
          <p:cNvSpPr/>
          <p:nvPr/>
        </p:nvSpPr>
        <p:spPr>
          <a:xfrm>
            <a:off x="5608320" y="3521075"/>
            <a:ext cx="1902460" cy="2520315"/>
          </a:xfrm>
          <a:prstGeom prst="roundRect">
            <a:avLst/>
          </a:prstGeom>
          <a:ln w="28575" cmpd="sng">
            <a:solidFill>
              <a:schemeClr val="accent1">
                <a:lumMod val="60000"/>
                <a:lumOff val="40000"/>
              </a:schemeClr>
            </a:solidFill>
            <a:prstDash val="dash"/>
          </a:ln>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sp>
        <p:nvSpPr>
          <p:cNvPr id="24" name="矩形 23"/>
          <p:cNvSpPr/>
          <p:nvPr/>
        </p:nvSpPr>
        <p:spPr>
          <a:xfrm>
            <a:off x="6268085" y="3991610"/>
            <a:ext cx="582930" cy="36000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a:p>
        </p:txBody>
      </p:sp>
      <p:sp>
        <p:nvSpPr>
          <p:cNvPr id="25" name="矩形 24"/>
          <p:cNvSpPr/>
          <p:nvPr/>
        </p:nvSpPr>
        <p:spPr>
          <a:xfrm>
            <a:off x="6268085" y="4351655"/>
            <a:ext cx="582930" cy="36000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a:p>
        </p:txBody>
      </p:sp>
      <p:sp>
        <p:nvSpPr>
          <p:cNvPr id="26" name="矩形 25"/>
          <p:cNvSpPr/>
          <p:nvPr/>
        </p:nvSpPr>
        <p:spPr>
          <a:xfrm>
            <a:off x="6268085" y="4711065"/>
            <a:ext cx="582930" cy="36000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a:p>
        </p:txBody>
      </p:sp>
      <p:sp>
        <p:nvSpPr>
          <p:cNvPr id="27" name="矩形 26"/>
          <p:cNvSpPr/>
          <p:nvPr/>
        </p:nvSpPr>
        <p:spPr>
          <a:xfrm>
            <a:off x="6268085" y="5071110"/>
            <a:ext cx="582930" cy="36000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a:p>
        </p:txBody>
      </p:sp>
      <p:sp>
        <p:nvSpPr>
          <p:cNvPr id="28" name="右箭头 27"/>
          <p:cNvSpPr/>
          <p:nvPr/>
        </p:nvSpPr>
        <p:spPr>
          <a:xfrm>
            <a:off x="5195570" y="4671695"/>
            <a:ext cx="899795" cy="180340"/>
          </a:xfrm>
          <a:prstGeom prst="rightArrow">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文本框 28"/>
          <p:cNvSpPr txBox="1"/>
          <p:nvPr/>
        </p:nvSpPr>
        <p:spPr>
          <a:xfrm>
            <a:off x="5915660" y="3503295"/>
            <a:ext cx="1165860" cy="460375"/>
          </a:xfrm>
          <a:prstGeom prst="rect">
            <a:avLst/>
          </a:prstGeom>
          <a:noFill/>
        </p:spPr>
        <p:txBody>
          <a:bodyPr wrap="none" rtlCol="0">
            <a:spAutoFit/>
          </a:bodyPr>
          <a:lstStyle/>
          <a:p>
            <a:r>
              <a:rPr lang="en-US" altLang="zh-CN">
                <a:solidFill>
                  <a:schemeClr val="accent1">
                    <a:lumMod val="60000"/>
                    <a:lumOff val="40000"/>
                  </a:schemeClr>
                </a:solidFill>
              </a:rPr>
              <a:t>sample</a:t>
            </a:r>
          </a:p>
        </p:txBody>
      </p:sp>
      <mc:AlternateContent xmlns:mc="http://schemas.openxmlformats.org/markup-compatibility/2006" xmlns:a14="http://schemas.microsoft.com/office/drawing/2010/main">
        <mc:Choice Requires="a14">
          <p:sp>
            <p:nvSpPr>
              <p:cNvPr id="30" name="文本框 29"/>
              <p:cNvSpPr txBox="1"/>
              <p:nvPr/>
            </p:nvSpPr>
            <p:spPr>
              <a:xfrm>
                <a:off x="5795645" y="5521325"/>
                <a:ext cx="1715135" cy="337185"/>
              </a:xfrm>
              <a:prstGeom prst="rect">
                <a:avLst/>
              </a:prstGeom>
              <a:noFill/>
            </p:spPr>
            <p:txBody>
              <a:bodyPr wrap="square" rtlCol="0" anchor="t">
                <a:spAutoFit/>
              </a:bodyPr>
              <a:lstStyle/>
              <a:p>
                <a:pPr algn="l"/>
                <a14:m>
                  <m:oMathPara xmlns:m="http://schemas.openxmlformats.org/officeDocument/2006/math">
                    <m:oMathParaPr>
                      <m:jc m:val="centerGroup"/>
                    </m:oMathParaPr>
                    <m:oMath xmlns:m="http://schemas.openxmlformats.org/officeDocument/2006/math">
                      <m:r>
                        <a:rPr lang="en-US" altLang="zh-CN" sz="1600" i="1">
                          <a:latin typeface="Cambria Math" panose="02040503050406030204" charset="0"/>
                          <a:cs typeface="Cambria Math" panose="02040503050406030204" charset="0"/>
                        </a:rPr>
                        <m:t>𝜀</m:t>
                      </m:r>
                      <m:r>
                        <a:rPr lang="en-US" altLang="zh-CN" sz="1600" i="1">
                          <a:latin typeface="Cambria Math" panose="02040503050406030204" charset="0"/>
                          <a:cs typeface="Cambria Math" panose="02040503050406030204" charset="0"/>
                        </a:rPr>
                        <m:t>∈</m:t>
                      </m:r>
                      <m:r>
                        <a:rPr lang="en-US" altLang="zh-CN" sz="1600" i="1">
                          <a:latin typeface="Cambria Math" panose="02040503050406030204" charset="0"/>
                          <a:cs typeface="Cambria Math" panose="02040503050406030204" charset="0"/>
                        </a:rPr>
                        <m:t>𝒩</m:t>
                      </m:r>
                      <m:r>
                        <a:rPr lang="en-US" altLang="zh-CN" sz="1600" i="1">
                          <a:latin typeface="Cambria Math" panose="02040503050406030204" charset="0"/>
                          <a:cs typeface="Cambria Math" panose="02040503050406030204" charset="0"/>
                        </a:rPr>
                        <m:t>(0,1)</m:t>
                      </m:r>
                    </m:oMath>
                  </m:oMathPara>
                </a14:m>
                <a:endParaRPr lang="zh-CN" altLang="en-US" sz="1600"/>
              </a:p>
            </p:txBody>
          </p:sp>
        </mc:Choice>
        <mc:Fallback xmlns="">
          <p:sp>
            <p:nvSpPr>
              <p:cNvPr id="30" name="文本框 29"/>
              <p:cNvSpPr txBox="1">
                <a:spLocks noRot="1" noChangeAspect="1" noMove="1" noResize="1" noEditPoints="1" noAdjustHandles="1" noChangeArrowheads="1" noChangeShapeType="1" noTextEdit="1"/>
              </p:cNvSpPr>
              <p:nvPr/>
            </p:nvSpPr>
            <p:spPr>
              <a:xfrm>
                <a:off x="5795645" y="5521325"/>
                <a:ext cx="1715135" cy="337185"/>
              </a:xfrm>
              <a:prstGeom prst="rect">
                <a:avLst/>
              </a:prstGeom>
              <a:blipFill rotWithShape="1">
                <a:blip r:embed="rId4"/>
                <a:stretch>
                  <a:fillRect/>
                </a:stretch>
              </a:blipFill>
            </p:spPr>
            <p:txBody>
              <a:bodyPr/>
              <a:lstStyle/>
              <a:p>
                <a:r>
                  <a:rPr lang="zh-CN" altLang="en-US">
                    <a:noFill/>
                  </a:rPr>
                  <a:t> </a:t>
                </a:r>
              </a:p>
            </p:txBody>
          </p:sp>
        </mc:Fallback>
      </mc:AlternateContent>
      <p:sp>
        <p:nvSpPr>
          <p:cNvPr id="33" name="虚尾箭头 32"/>
          <p:cNvSpPr/>
          <p:nvPr/>
        </p:nvSpPr>
        <p:spPr>
          <a:xfrm>
            <a:off x="7535545" y="4421505"/>
            <a:ext cx="900430" cy="720090"/>
          </a:xfrm>
          <a:prstGeom prst="stripedRightArrow">
            <a:avLst/>
          </a:prstGeom>
          <a:solidFill>
            <a:schemeClr val="accent1">
              <a:lumMod val="60000"/>
              <a:lumOff val="40000"/>
            </a:schemeClr>
          </a:solidFill>
          <a:ln cmpd="dbl">
            <a:solidFill>
              <a:schemeClr val="accent1">
                <a:lumMod val="60000"/>
                <a:lumOff val="4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圆角矩形 33"/>
          <p:cNvSpPr/>
          <p:nvPr/>
        </p:nvSpPr>
        <p:spPr>
          <a:xfrm>
            <a:off x="8435340" y="3503295"/>
            <a:ext cx="720090" cy="2520315"/>
          </a:xfrm>
          <a:prstGeom prst="roundRect">
            <a:avLst/>
          </a:prstGeom>
          <a:solidFill>
            <a:schemeClr val="accent1">
              <a:lumMod val="20000"/>
              <a:lumOff val="80000"/>
            </a:schemeClr>
          </a:solidFill>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a:t>Y</a:t>
            </a:r>
          </a:p>
        </p:txBody>
      </p:sp>
      <mc:AlternateContent xmlns:mc="http://schemas.openxmlformats.org/markup-compatibility/2006" xmlns:a14="http://schemas.microsoft.com/office/drawing/2010/main">
        <mc:Choice Requires="a14">
          <p:sp>
            <p:nvSpPr>
              <p:cNvPr id="35" name="文本框 34"/>
              <p:cNvSpPr txBox="1"/>
              <p:nvPr/>
            </p:nvSpPr>
            <p:spPr>
              <a:xfrm>
                <a:off x="2892361" y="4030917"/>
                <a:ext cx="862965" cy="372110"/>
              </a:xfrm>
              <a:prstGeom prst="rect">
                <a:avLst/>
              </a:prstGeom>
              <a:noFill/>
            </p:spPr>
            <p:txBody>
              <a:bodyPr wrap="none" rtlCol="0" anchor="t">
                <a:spAutoFit/>
              </a:bodyPr>
              <a:lstStyle/>
              <a:p>
                <a:pPr algn="l"/>
                <a14:m>
                  <m:oMathPara xmlns:m="http://schemas.openxmlformats.org/officeDocument/2006/math">
                    <m:oMathParaPr>
                      <m:jc m:val="centerGroup"/>
                    </m:oMathParaPr>
                    <m:oMath xmlns:m="http://schemas.openxmlformats.org/officeDocument/2006/math">
                      <m:sSubSup>
                        <m:sSubSupPr>
                          <m:ctrlPr>
                            <a:rPr lang="en-US" altLang="zh-CN" sz="1600" i="1">
                              <a:latin typeface="Cambria Math" panose="02040503050406030204" pitchFamily="18" charset="0"/>
                              <a:cs typeface="Cambria Math" panose="02040503050406030204" charset="0"/>
                            </a:rPr>
                          </m:ctrlPr>
                        </m:sSubSupPr>
                        <m:e>
                          <m:r>
                            <a:rPr lang="en-US" altLang="zh-CN" sz="1600" i="1">
                              <a:latin typeface="Cambria Math" panose="02040503050406030204" charset="0"/>
                              <a:cs typeface="Cambria Math" panose="02040503050406030204" charset="0"/>
                            </a:rPr>
                            <m:t>𝑓</m:t>
                          </m:r>
                        </m:e>
                        <m:sub>
                          <m:r>
                            <a:rPr lang="en-US" altLang="zh-CN" sz="1600" i="1">
                              <a:latin typeface="Cambria Math" panose="02040503050406030204" charset="0"/>
                              <a:cs typeface="Cambria Math" panose="02040503050406030204" charset="0"/>
                            </a:rPr>
                            <m:t>∅</m:t>
                          </m:r>
                        </m:sub>
                        <m:sup>
                          <m:r>
                            <a:rPr lang="en-US" altLang="zh-CN" sz="1600" i="1">
                              <a:latin typeface="Cambria Math" panose="02040503050406030204" charset="0"/>
                              <a:cs typeface="Cambria Math" panose="02040503050406030204" charset="0"/>
                            </a:rPr>
                            <m:t>𝜇</m:t>
                          </m:r>
                        </m:sup>
                      </m:sSubSup>
                      <m:r>
                        <a:rPr lang="en-US" altLang="zh-CN" sz="1600" i="1">
                          <a:latin typeface="Cambria Math" panose="02040503050406030204" charset="0"/>
                          <a:cs typeface="Cambria Math" panose="02040503050406030204" charset="0"/>
                        </a:rPr>
                        <m:t>(</m:t>
                      </m:r>
                      <m:r>
                        <a:rPr lang="en-US" altLang="zh-CN" sz="1600" i="1">
                          <a:latin typeface="Cambria Math" panose="02040503050406030204" charset="0"/>
                          <a:cs typeface="Cambria Math" panose="02040503050406030204" charset="0"/>
                        </a:rPr>
                        <m:t>𝑚𝑢</m:t>
                      </m:r>
                      <m:r>
                        <a:rPr lang="en-US" altLang="zh-CN" sz="1600" i="1">
                          <a:latin typeface="Cambria Math" panose="02040503050406030204" charset="0"/>
                          <a:cs typeface="Cambria Math" panose="02040503050406030204" charset="0"/>
                        </a:rPr>
                        <m:t>)</m:t>
                      </m:r>
                    </m:oMath>
                  </m:oMathPara>
                </a14:m>
                <a:endParaRPr lang="en-US" altLang="zh-CN" sz="1600">
                  <a:latin typeface="Times New Roman" panose="02020603050405020304" pitchFamily="18" charset="0"/>
                  <a:cs typeface="Times New Roman" panose="02020603050405020304" pitchFamily="18" charset="0"/>
                </a:endParaRPr>
              </a:p>
            </p:txBody>
          </p:sp>
        </mc:Choice>
        <mc:Fallback xmlns="">
          <p:sp>
            <p:nvSpPr>
              <p:cNvPr id="35" name="文本框 34"/>
              <p:cNvSpPr txBox="1">
                <a:spLocks noRot="1" noChangeAspect="1" noMove="1" noResize="1" noEditPoints="1" noAdjustHandles="1" noChangeArrowheads="1" noChangeShapeType="1" noTextEdit="1"/>
              </p:cNvSpPr>
              <p:nvPr/>
            </p:nvSpPr>
            <p:spPr>
              <a:xfrm>
                <a:off x="2892361" y="4030917"/>
                <a:ext cx="862965" cy="372110"/>
              </a:xfrm>
              <a:prstGeom prst="rect">
                <a:avLst/>
              </a:prstGeom>
              <a:blipFill rotWithShape="1">
                <a:blip r:embed="rId5"/>
                <a:stretch>
                  <a:fillRect l="-66" t="-154" r="66" b="15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6" name="文本框 35"/>
              <p:cNvSpPr txBox="1"/>
              <p:nvPr/>
            </p:nvSpPr>
            <p:spPr>
              <a:xfrm>
                <a:off x="2892361" y="4717352"/>
                <a:ext cx="894715" cy="405765"/>
              </a:xfrm>
              <a:prstGeom prst="rect">
                <a:avLst/>
              </a:prstGeom>
              <a:noFill/>
            </p:spPr>
            <p:txBody>
              <a:bodyPr wrap="none" rtlCol="0" anchor="t">
                <a:spAutoFit/>
              </a:bodyPr>
              <a:lstStyle/>
              <a:p>
                <a:pPr algn="l"/>
                <a14:m>
                  <m:oMathPara xmlns:m="http://schemas.openxmlformats.org/officeDocument/2006/math">
                    <m:oMathParaPr>
                      <m:jc m:val="centerGroup"/>
                    </m:oMathParaPr>
                    <m:oMath xmlns:m="http://schemas.openxmlformats.org/officeDocument/2006/math">
                      <m:sSubSup>
                        <m:sSubSupPr>
                          <m:ctrlPr>
                            <a:rPr lang="en-US" altLang="zh-CN" sz="1600" i="1">
                              <a:latin typeface="Cambria Math" panose="02040503050406030204" pitchFamily="18" charset="0"/>
                              <a:cs typeface="Cambria Math" panose="02040503050406030204" charset="0"/>
                            </a:rPr>
                          </m:ctrlPr>
                        </m:sSubSupPr>
                        <m:e>
                          <m:r>
                            <a:rPr lang="en-US" altLang="zh-CN" sz="1600" i="1">
                              <a:latin typeface="Cambria Math" panose="02040503050406030204" charset="0"/>
                              <a:cs typeface="Cambria Math" panose="02040503050406030204" charset="0"/>
                            </a:rPr>
                            <m:t>𝑓</m:t>
                          </m:r>
                        </m:e>
                        <m:sub>
                          <m:r>
                            <a:rPr lang="en-US" altLang="zh-CN" sz="1600" i="1">
                              <a:latin typeface="Cambria Math" panose="02040503050406030204" charset="0"/>
                              <a:cs typeface="Cambria Math" panose="02040503050406030204" charset="0"/>
                            </a:rPr>
                            <m:t>∅</m:t>
                          </m:r>
                        </m:sub>
                        <m:sup>
                          <m:r>
                            <a:rPr lang="en-US" altLang="zh-CN" sz="1600" i="1">
                              <a:latin typeface="Cambria Math" panose="02040503050406030204" charset="0"/>
                              <a:cs typeface="Cambria Math" panose="02040503050406030204" charset="0"/>
                            </a:rPr>
                            <m:t>∑</m:t>
                          </m:r>
                        </m:sup>
                      </m:sSubSup>
                      <m:r>
                        <a:rPr lang="en-US" altLang="zh-CN" sz="1600" i="1">
                          <a:latin typeface="Cambria Math" panose="02040503050406030204" charset="0"/>
                          <a:cs typeface="Cambria Math" panose="02040503050406030204" charset="0"/>
                        </a:rPr>
                        <m:t>(</m:t>
                      </m:r>
                      <m:r>
                        <a:rPr lang="en-US" altLang="zh-CN" sz="1600" i="1">
                          <a:latin typeface="Cambria Math" panose="02040503050406030204" charset="0"/>
                          <a:cs typeface="Cambria Math" panose="02040503050406030204" charset="0"/>
                        </a:rPr>
                        <m:t>𝑣𝑎𝑟</m:t>
                      </m:r>
                      <m:r>
                        <a:rPr lang="en-US" altLang="zh-CN" sz="1600" i="1">
                          <a:latin typeface="Cambria Math" panose="02040503050406030204" charset="0"/>
                          <a:cs typeface="Cambria Math" panose="02040503050406030204" charset="0"/>
                        </a:rPr>
                        <m:t>)</m:t>
                      </m:r>
                    </m:oMath>
                  </m:oMathPara>
                </a14:m>
                <a:endParaRPr lang="en-US" altLang="zh-CN" sz="1600">
                  <a:latin typeface="Times New Roman" panose="02020603050405020304" pitchFamily="18" charset="0"/>
                  <a:cs typeface="Times New Roman" panose="02020603050405020304" pitchFamily="18" charset="0"/>
                </a:endParaRPr>
              </a:p>
            </p:txBody>
          </p:sp>
        </mc:Choice>
        <mc:Fallback xmlns="">
          <p:sp>
            <p:nvSpPr>
              <p:cNvPr id="36" name="文本框 35"/>
              <p:cNvSpPr txBox="1">
                <a:spLocks noRot="1" noChangeAspect="1" noMove="1" noResize="1" noEditPoints="1" noAdjustHandles="1" noChangeArrowheads="1" noChangeShapeType="1" noTextEdit="1"/>
              </p:cNvSpPr>
              <p:nvPr/>
            </p:nvSpPr>
            <p:spPr>
              <a:xfrm>
                <a:off x="2892361" y="4717352"/>
                <a:ext cx="894715" cy="405765"/>
              </a:xfrm>
              <a:prstGeom prst="rect">
                <a:avLst/>
              </a:prstGeom>
              <a:blipFill rotWithShape="1">
                <a:blip r:embed="rId6"/>
                <a:stretch>
                  <a:fillRect l="-64" t="-141" r="64" b="141"/>
                </a:stretch>
              </a:blipFill>
            </p:spPr>
            <p:txBody>
              <a:bodyPr/>
              <a:lstStyle/>
              <a:p>
                <a:r>
                  <a:rPr lang="zh-CN" altLang="en-US">
                    <a:noFill/>
                  </a:rPr>
                  <a:t> </a:t>
                </a:r>
              </a:p>
            </p:txBody>
          </p:sp>
        </mc:Fallback>
      </mc:AlternateContent>
      <p:sp>
        <p:nvSpPr>
          <p:cNvPr id="37" name="文本框 36"/>
          <p:cNvSpPr txBox="1"/>
          <p:nvPr/>
        </p:nvSpPr>
        <p:spPr>
          <a:xfrm>
            <a:off x="497205" y="1449070"/>
            <a:ext cx="11199495" cy="1322070"/>
          </a:xfrm>
          <a:prstGeom prst="rect">
            <a:avLst/>
          </a:prstGeom>
          <a:noFill/>
        </p:spPr>
        <p:txBody>
          <a:bodyPr wrap="square" rtlCol="0">
            <a:spAutoFit/>
          </a:bodyPr>
          <a:lstStyle/>
          <a:p>
            <a:pPr algn="just"/>
            <a:r>
              <a:rPr lang="en-US" altLang="zh-CN" sz="2000">
                <a:latin typeface="Times New Roman" panose="02020603050405020304" pitchFamily="18" charset="0"/>
                <a:cs typeface="Times New Roman" panose="02020603050405020304" pitchFamily="18" charset="0"/>
              </a:rPr>
              <a:t>          T</a:t>
            </a:r>
            <a:r>
              <a:rPr lang="zh-CN" altLang="en-US" sz="2000">
                <a:latin typeface="Times New Roman" panose="02020603050405020304" pitchFamily="18" charset="0"/>
                <a:cs typeface="Times New Roman" panose="02020603050405020304" pitchFamily="18" charset="0"/>
              </a:rPr>
              <a:t>his report is about Multiscale Framework Based on Variational Information Bottleneck</a:t>
            </a:r>
          </a:p>
          <a:p>
            <a:pPr algn="just"/>
            <a:r>
              <a:rPr lang="zh-CN" altLang="en-US" sz="2000">
                <a:latin typeface="Times New Roman" panose="02020603050405020304" pitchFamily="18" charset="0"/>
                <a:cs typeface="Times New Roman" panose="02020603050405020304" pitchFamily="18" charset="0"/>
              </a:rPr>
              <a:t>The research content of this article is mainly to explore how to optimize multi-scale information and find a method to fully extract multi-scale information, so as to maximize information extraction and maximize information bottlenecks. The following is his architecture diagram:</a:t>
            </a:r>
          </a:p>
        </p:txBody>
      </p:sp>
    </p:spTree>
  </p:cSld>
  <p:clrMapOvr>
    <a:masterClrMapping/>
  </p:clrMapOvr>
  <p:transition advTm="3868"/>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143510" y="1449070"/>
            <a:ext cx="11904980" cy="5030470"/>
          </a:xfrm>
          <a:prstGeom prst="roundRect">
            <a:avLst/>
          </a:prstGeom>
          <a:ln w="28575" cmpd="sng">
            <a:solidFill>
              <a:schemeClr val="accent2"/>
            </a:solidFill>
            <a:prstDash val="dashDot"/>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
        <p:nvSpPr>
          <p:cNvPr id="11" name="矩形 10"/>
          <p:cNvSpPr/>
          <p:nvPr/>
        </p:nvSpPr>
        <p:spPr>
          <a:xfrm>
            <a:off x="1081405" y="316230"/>
            <a:ext cx="5702300" cy="534035"/>
          </a:xfrm>
          <a:prstGeom prst="rect">
            <a:avLst/>
          </a:prstGeom>
        </p:spPr>
        <p:txBody>
          <a:bodyPr wrap="square">
            <a:spAutoFit/>
          </a:bodyPr>
          <a:lstStyle/>
          <a:p>
            <a:pPr>
              <a:lnSpc>
                <a:spcPct val="90000"/>
              </a:lnSpc>
            </a:pPr>
            <a:r>
              <a:rPr lang="zh-CN" altLang="en-US" sz="3200" b="1" dirty="0">
                <a:solidFill>
                  <a:srgbClr val="002060"/>
                </a:solidFill>
                <a:latin typeface="微软雅黑" panose="020B0503020204020204" pitchFamily="34" charset="-122"/>
                <a:ea typeface="微软雅黑" panose="020B0503020204020204" pitchFamily="34" charset="-122"/>
                <a:sym typeface="+mn-ea"/>
              </a:rPr>
              <a:t>二 Research Content</a:t>
            </a:r>
            <a:endParaRPr lang="en-US" altLang="zh-CN" sz="3200" b="1" dirty="0">
              <a:solidFill>
                <a:srgbClr val="002060"/>
              </a:solidFill>
              <a:latin typeface="微软雅黑" panose="020B0503020204020204" pitchFamily="34" charset="-122"/>
              <a:ea typeface="微软雅黑" panose="020B0503020204020204" pitchFamily="34" charset="-122"/>
            </a:endParaRPr>
          </a:p>
        </p:txBody>
      </p:sp>
      <p:sp>
        <p:nvSpPr>
          <p:cNvPr id="37" name="文本框 36"/>
          <p:cNvSpPr txBox="1"/>
          <p:nvPr/>
        </p:nvSpPr>
        <p:spPr>
          <a:xfrm>
            <a:off x="365125" y="1449070"/>
            <a:ext cx="6090285" cy="4707890"/>
          </a:xfrm>
          <a:prstGeom prst="rect">
            <a:avLst/>
          </a:prstGeom>
          <a:noFill/>
        </p:spPr>
        <p:txBody>
          <a:bodyPr wrap="square" rtlCol="0">
            <a:spAutoFit/>
          </a:bodyPr>
          <a:lstStyle/>
          <a:p>
            <a:pPr algn="just"/>
            <a:endParaRPr lang="zh-CN" altLang="en-US" sz="2000">
              <a:latin typeface="Times New Roman" panose="02020603050405020304" pitchFamily="18" charset="0"/>
              <a:cs typeface="Times New Roman" panose="02020603050405020304" pitchFamily="18" charset="0"/>
            </a:endParaRPr>
          </a:p>
          <a:p>
            <a:pPr algn="just"/>
            <a:endParaRPr lang="zh-CN" altLang="en-US" sz="2000">
              <a:latin typeface="Times New Roman" panose="02020603050405020304" pitchFamily="18" charset="0"/>
              <a:cs typeface="Times New Roman" panose="02020603050405020304" pitchFamily="18" charset="0"/>
            </a:endParaRPr>
          </a:p>
          <a:p>
            <a:pPr algn="just"/>
            <a:r>
              <a:rPr sz="2000">
                <a:latin typeface="Times New Roman" panose="02020603050405020304" pitchFamily="18" charset="0"/>
                <a:cs typeface="Times New Roman" panose="02020603050405020304" pitchFamily="18" charset="0"/>
              </a:rPr>
              <a:t>This research aims to find an efficient method to maximize and optimize information extraction.</a:t>
            </a:r>
          </a:p>
          <a:p>
            <a:pPr algn="just"/>
            <a:endParaRPr sz="2000">
              <a:latin typeface="Times New Roman" panose="02020603050405020304" pitchFamily="18" charset="0"/>
              <a:cs typeface="Times New Roman" panose="02020603050405020304" pitchFamily="18" charset="0"/>
            </a:endParaRPr>
          </a:p>
          <a:p>
            <a:pPr algn="just"/>
            <a:r>
              <a:rPr sz="2000">
                <a:latin typeface="Times New Roman" panose="02020603050405020304" pitchFamily="18" charset="0"/>
                <a:cs typeface="Times New Roman" panose="02020603050405020304" pitchFamily="18" charset="0"/>
              </a:rPr>
              <a:t>By employing variational inference methods, we delve into strategies for maximizing information bottlenecks in the framework.</a:t>
            </a:r>
          </a:p>
          <a:p>
            <a:pPr algn="just"/>
            <a:endParaRPr sz="2000">
              <a:latin typeface="Times New Roman" panose="02020603050405020304" pitchFamily="18" charset="0"/>
              <a:cs typeface="Times New Roman" panose="02020603050405020304" pitchFamily="18" charset="0"/>
            </a:endParaRPr>
          </a:p>
          <a:p>
            <a:pPr algn="just"/>
            <a:r>
              <a:rPr sz="2000">
                <a:latin typeface="Times New Roman" panose="02020603050405020304" pitchFamily="18" charset="0"/>
                <a:cs typeface="Times New Roman" panose="02020603050405020304" pitchFamily="18" charset="0"/>
              </a:rPr>
              <a:t>Through variational inference, we propose an innovative framework that demonstrates the potential of maximizing information bottlenecks under different data levels.</a:t>
            </a:r>
          </a:p>
          <a:p>
            <a:pPr algn="just"/>
            <a:r>
              <a:rPr sz="2000">
                <a:latin typeface="Times New Roman" panose="02020603050405020304" pitchFamily="18" charset="0"/>
                <a:cs typeface="Times New Roman" panose="02020603050405020304" pitchFamily="18" charset="0"/>
              </a:rPr>
              <a:t>After processing through the following variational method, the information bottleneck can be maximized in the framework.</a:t>
            </a:r>
          </a:p>
        </p:txBody>
      </p:sp>
      <p:sp>
        <p:nvSpPr>
          <p:cNvPr id="39" name="文本框 38"/>
          <p:cNvSpPr txBox="1"/>
          <p:nvPr/>
        </p:nvSpPr>
        <p:spPr>
          <a:xfrm>
            <a:off x="6623685" y="1449705"/>
            <a:ext cx="5215255" cy="5015865"/>
          </a:xfrm>
          <a:prstGeom prst="rect">
            <a:avLst/>
          </a:prstGeom>
          <a:noFill/>
        </p:spPr>
        <p:txBody>
          <a:bodyPr wrap="square" rtlCol="0">
            <a:spAutoFit/>
          </a:bodyPr>
          <a:lstStyle/>
          <a:p>
            <a:pPr algn="just"/>
            <a:endParaRPr sz="2000">
              <a:latin typeface="Times New Roman" panose="02020603050405020304" pitchFamily="18" charset="0"/>
              <a:cs typeface="Times New Roman" panose="02020603050405020304" pitchFamily="18" charset="0"/>
              <a:sym typeface="+mn-ea"/>
            </a:endParaRPr>
          </a:p>
          <a:p>
            <a:pPr algn="just"/>
            <a:endParaRPr sz="2000">
              <a:latin typeface="Times New Roman" panose="02020603050405020304" pitchFamily="18" charset="0"/>
              <a:cs typeface="Times New Roman" panose="02020603050405020304" pitchFamily="18" charset="0"/>
              <a:sym typeface="+mn-ea"/>
            </a:endParaRPr>
          </a:p>
          <a:p>
            <a:pPr algn="just"/>
            <a:r>
              <a:rPr sz="2000">
                <a:latin typeface="Times New Roman" panose="02020603050405020304" pitchFamily="18" charset="0"/>
                <a:cs typeface="Times New Roman" panose="02020603050405020304" pitchFamily="18" charset="0"/>
                <a:sym typeface="+mn-ea"/>
              </a:rPr>
              <a:t>The research method in this article can achieve the maximum and ultimate optimization of information extraction. After variational processing, the information bottleneck in the framework can be maximized.</a:t>
            </a:r>
          </a:p>
          <a:p>
            <a:pPr algn="just"/>
            <a:r>
              <a:rPr lang="en-US" altLang="zh-CN" sz="2000">
                <a:latin typeface="Times New Roman" panose="02020603050405020304" pitchFamily="18" charset="0"/>
                <a:cs typeface="Times New Roman" panose="02020603050405020304" pitchFamily="18" charset="0"/>
              </a:rPr>
              <a:t>1. In order to maximize the information bottleneck, it is necessary to ensure that p(z|x), p(z), p(x|z) is Gaussian distribution, use KL divergence for constraints</a:t>
            </a:r>
          </a:p>
          <a:p>
            <a:pPr algn="just"/>
            <a:r>
              <a:rPr lang="en-US" altLang="zh-CN" sz="2000">
                <a:latin typeface="Times New Roman" panose="02020603050405020304" pitchFamily="18" charset="0"/>
                <a:cs typeface="Times New Roman" panose="02020603050405020304" pitchFamily="18" charset="0"/>
              </a:rPr>
              <a:t>2. In order to make p(z|x) is Gaussian, KL divergence is used to constrain N(0,1).</a:t>
            </a:r>
          </a:p>
          <a:p>
            <a:pPr algn="just"/>
            <a:r>
              <a:rPr lang="en-US" altLang="zh-CN" sz="2000">
                <a:latin typeface="Times New Roman" panose="02020603050405020304" pitchFamily="18" charset="0"/>
                <a:cs typeface="Times New Roman" panose="02020603050405020304" pitchFamily="18" charset="0"/>
              </a:rPr>
              <a:t>3. p(z) is Gaussianized using resampling</a:t>
            </a:r>
          </a:p>
          <a:p>
            <a:pPr algn="just"/>
            <a:r>
              <a:rPr lang="en-US" altLang="zh-CN" sz="2000">
                <a:latin typeface="Times New Roman" panose="02020603050405020304" pitchFamily="18" charset="0"/>
                <a:cs typeface="Times New Roman" panose="02020603050405020304" pitchFamily="18" charset="0"/>
              </a:rPr>
              <a:t>4. The Gaussianization of p(x|z) is constrained by cross-entropy.</a:t>
            </a:r>
          </a:p>
        </p:txBody>
      </p:sp>
      <p:sp>
        <p:nvSpPr>
          <p:cNvPr id="9" name="圆角矩形 8"/>
          <p:cNvSpPr/>
          <p:nvPr/>
        </p:nvSpPr>
        <p:spPr>
          <a:xfrm>
            <a:off x="614680" y="1628775"/>
            <a:ext cx="1282065" cy="393700"/>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sz="2000" b="1">
                <a:latin typeface="Times New Roman" panose="02020603050405020304" pitchFamily="18" charset="0"/>
                <a:cs typeface="Times New Roman" panose="02020603050405020304" pitchFamily="18" charset="0"/>
                <a:sym typeface="+mn-ea"/>
              </a:rPr>
              <a:t>Purpose</a:t>
            </a:r>
          </a:p>
        </p:txBody>
      </p:sp>
      <p:sp>
        <p:nvSpPr>
          <p:cNvPr id="10" name="圆角矩形 9"/>
          <p:cNvSpPr/>
          <p:nvPr/>
        </p:nvSpPr>
        <p:spPr>
          <a:xfrm>
            <a:off x="614680" y="2708910"/>
            <a:ext cx="1282065" cy="393700"/>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2000" b="1">
                <a:latin typeface="Times New Roman" panose="02020603050405020304" pitchFamily="18" charset="0"/>
                <a:cs typeface="Times New Roman" panose="02020603050405020304" pitchFamily="18" charset="0"/>
                <a:sym typeface="+mn-ea"/>
              </a:rPr>
              <a:t>M</a:t>
            </a:r>
            <a:r>
              <a:rPr sz="2000" b="1">
                <a:latin typeface="Times New Roman" panose="02020603050405020304" pitchFamily="18" charset="0"/>
                <a:cs typeface="Times New Roman" panose="02020603050405020304" pitchFamily="18" charset="0"/>
                <a:sym typeface="+mn-ea"/>
              </a:rPr>
              <a:t>ethod</a:t>
            </a:r>
          </a:p>
        </p:txBody>
      </p:sp>
      <p:sp>
        <p:nvSpPr>
          <p:cNvPr id="12" name="圆角矩形 11"/>
          <p:cNvSpPr/>
          <p:nvPr/>
        </p:nvSpPr>
        <p:spPr>
          <a:xfrm>
            <a:off x="626745" y="3914140"/>
            <a:ext cx="1420495" cy="393700"/>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sz="2000" b="1">
                <a:latin typeface="Times New Roman" panose="02020603050405020304" pitchFamily="18" charset="0"/>
                <a:cs typeface="Times New Roman" panose="02020603050405020304" pitchFamily="18" charset="0"/>
                <a:sym typeface="+mn-ea"/>
              </a:rPr>
              <a:t>Innovation</a:t>
            </a:r>
          </a:p>
        </p:txBody>
      </p:sp>
      <p:sp>
        <p:nvSpPr>
          <p:cNvPr id="14" name="圆角矩形 13"/>
          <p:cNvSpPr/>
          <p:nvPr/>
        </p:nvSpPr>
        <p:spPr>
          <a:xfrm>
            <a:off x="6623685" y="1628775"/>
            <a:ext cx="1802130" cy="393700"/>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just"/>
            <a:r>
              <a:rPr lang="en-US" altLang="zh-CN" sz="2000" b="1">
                <a:latin typeface="Times New Roman" panose="02020603050405020304" pitchFamily="18" charset="0"/>
                <a:cs typeface="Times New Roman" panose="02020603050405020304" pitchFamily="18" charset="0"/>
                <a:sym typeface="+mn-ea"/>
              </a:rPr>
              <a:t>S</a:t>
            </a:r>
            <a:r>
              <a:rPr lang="zh-CN" sz="2000" b="1">
                <a:latin typeface="Times New Roman" panose="02020603050405020304" pitchFamily="18" charset="0"/>
                <a:cs typeface="Times New Roman" panose="02020603050405020304" pitchFamily="18" charset="0"/>
                <a:sym typeface="+mn-ea"/>
              </a:rPr>
              <a:t>pecific </a:t>
            </a:r>
            <a:r>
              <a:rPr lang="en-US" altLang="zh-CN" sz="2000" b="1">
                <a:latin typeface="Times New Roman" panose="02020603050405020304" pitchFamily="18" charset="0"/>
                <a:cs typeface="Times New Roman" panose="02020603050405020304" pitchFamily="18" charset="0"/>
                <a:sym typeface="+mn-ea"/>
              </a:rPr>
              <a:t>G</a:t>
            </a:r>
            <a:r>
              <a:rPr lang="zh-CN" sz="2000" b="1">
                <a:latin typeface="Times New Roman" panose="02020603050405020304" pitchFamily="18" charset="0"/>
                <a:cs typeface="Times New Roman" panose="02020603050405020304" pitchFamily="18" charset="0"/>
                <a:sym typeface="+mn-ea"/>
              </a:rPr>
              <a:t>oals</a:t>
            </a:r>
          </a:p>
        </p:txBody>
      </p:sp>
      <p:cxnSp>
        <p:nvCxnSpPr>
          <p:cNvPr id="19" name="直接连接符 18"/>
          <p:cNvCxnSpPr/>
          <p:nvPr/>
        </p:nvCxnSpPr>
        <p:spPr>
          <a:xfrm>
            <a:off x="6455410" y="1534160"/>
            <a:ext cx="12065" cy="4860290"/>
          </a:xfrm>
          <a:prstGeom prst="line">
            <a:avLst/>
          </a:prstGeom>
          <a:ln w="28575" cmpd="sng">
            <a:solidFill>
              <a:schemeClr val="accent1">
                <a:shade val="50000"/>
              </a:schemeClr>
            </a:solidFill>
            <a:prstDash val="sysDash"/>
          </a:ln>
        </p:spPr>
        <p:style>
          <a:lnRef idx="2">
            <a:schemeClr val="accent1"/>
          </a:lnRef>
          <a:fillRef idx="0">
            <a:schemeClr val="accent1"/>
          </a:fillRef>
          <a:effectRef idx="1">
            <a:schemeClr val="accent1"/>
          </a:effectRef>
          <a:fontRef idx="minor">
            <a:schemeClr val="tx1"/>
          </a:fontRef>
        </p:style>
      </p:cxnSp>
    </p:spTree>
  </p:cSld>
  <p:clrMapOvr>
    <a:masterClrMapping/>
  </p:clrMapOvr>
  <p:transition advTm="3868"/>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圆角矩形 30"/>
          <p:cNvSpPr/>
          <p:nvPr/>
        </p:nvSpPr>
        <p:spPr>
          <a:xfrm>
            <a:off x="282575" y="3609340"/>
            <a:ext cx="11635740" cy="2426970"/>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sp>
        <p:nvSpPr>
          <p:cNvPr id="11" name="矩形 10"/>
          <p:cNvSpPr/>
          <p:nvPr/>
        </p:nvSpPr>
        <p:spPr>
          <a:xfrm>
            <a:off x="1081405" y="316230"/>
            <a:ext cx="5565140" cy="534035"/>
          </a:xfrm>
          <a:prstGeom prst="rect">
            <a:avLst/>
          </a:prstGeom>
        </p:spPr>
        <p:txBody>
          <a:bodyPr wrap="square">
            <a:spAutoFit/>
          </a:bodyPr>
          <a:lstStyle/>
          <a:p>
            <a:pPr>
              <a:lnSpc>
                <a:spcPct val="90000"/>
              </a:lnSpc>
            </a:pPr>
            <a:r>
              <a:rPr lang="zh-CN" altLang="en-US" sz="3200" b="1" dirty="0">
                <a:solidFill>
                  <a:srgbClr val="002060"/>
                </a:solidFill>
                <a:latin typeface="微软雅黑" panose="020B0503020204020204" pitchFamily="34" charset="-122"/>
                <a:ea typeface="微软雅黑" panose="020B0503020204020204" pitchFamily="34" charset="-122"/>
                <a:sym typeface="+mn-ea"/>
              </a:rPr>
              <a:t>二 Research Content</a:t>
            </a:r>
            <a:endParaRPr lang="en-US" altLang="zh-CN" sz="3200" b="1" dirty="0">
              <a:solidFill>
                <a:srgbClr val="002060"/>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156210" y="1026795"/>
            <a:ext cx="11887835" cy="1322070"/>
          </a:xfrm>
          <a:prstGeom prst="rect">
            <a:avLst/>
          </a:prstGeom>
          <a:noFill/>
        </p:spPr>
        <p:txBody>
          <a:bodyPr wrap="square" rtlCol="0" anchor="t">
            <a:spAutoFit/>
          </a:bodyPr>
          <a:lstStyle/>
          <a:p>
            <a:pPr algn="just"/>
            <a:r>
              <a:rPr lang="en-US" altLang="zh-CN" sz="2000">
                <a:latin typeface="Times New Roman" panose="02020603050405020304" pitchFamily="18" charset="0"/>
                <a:cs typeface="Times New Roman" panose="02020603050405020304" pitchFamily="18" charset="0"/>
              </a:rPr>
              <a:t>      </a:t>
            </a:r>
            <a:r>
              <a:rPr lang="zh-CN" altLang="en-US" sz="2000">
                <a:latin typeface="Times New Roman" panose="02020603050405020304" pitchFamily="18" charset="0"/>
                <a:cs typeface="Times New Roman" panose="02020603050405020304" pitchFamily="18" charset="0"/>
              </a:rPr>
              <a:t>From the previous introduction, we can know that information bottleneck is a theory that weighs the mutual information between feature Z, label information Y and input information X.</a:t>
            </a:r>
          </a:p>
          <a:p>
            <a:pPr algn="just"/>
            <a:r>
              <a:rPr lang="en-US" altLang="zh-CN" sz="2000">
                <a:latin typeface="Times New Roman" panose="02020603050405020304" pitchFamily="18" charset="0"/>
                <a:cs typeface="Times New Roman" panose="02020603050405020304" pitchFamily="18" charset="0"/>
              </a:rPr>
              <a:t>     </a:t>
            </a:r>
            <a:r>
              <a:rPr lang="zh-CN" altLang="en-US" sz="2000">
                <a:latin typeface="Times New Roman" panose="02020603050405020304" pitchFamily="18" charset="0"/>
                <a:cs typeface="Times New Roman" panose="02020603050405020304" pitchFamily="18" charset="0"/>
              </a:rPr>
              <a:t>Therefore, in order to maximize the information bottleneck IB, a variational q(z) is used to approximate the feature layer p(z), as shown in the following formula:</a:t>
            </a:r>
          </a:p>
        </p:txBody>
      </p:sp>
      <p:pic>
        <p:nvPicPr>
          <p:cNvPr id="5" name="图片 4"/>
          <p:cNvPicPr>
            <a:picLocks noChangeAspect="1"/>
          </p:cNvPicPr>
          <p:nvPr/>
        </p:nvPicPr>
        <p:blipFill>
          <a:blip r:embed="rId3"/>
          <a:stretch>
            <a:fillRect/>
          </a:stretch>
        </p:blipFill>
        <p:spPr>
          <a:xfrm>
            <a:off x="3576320" y="2302510"/>
            <a:ext cx="3575685" cy="406400"/>
          </a:xfrm>
          <a:prstGeom prst="rect">
            <a:avLst/>
          </a:prstGeom>
        </p:spPr>
      </p:pic>
      <p:sp>
        <p:nvSpPr>
          <p:cNvPr id="10" name="文本框 9"/>
          <p:cNvSpPr txBox="1"/>
          <p:nvPr/>
        </p:nvSpPr>
        <p:spPr>
          <a:xfrm>
            <a:off x="338455" y="2645410"/>
            <a:ext cx="11705590" cy="1014730"/>
          </a:xfrm>
          <a:prstGeom prst="rect">
            <a:avLst/>
          </a:prstGeom>
          <a:noFill/>
        </p:spPr>
        <p:txBody>
          <a:bodyPr wrap="square" rtlCol="0" anchor="t">
            <a:spAutoFit/>
          </a:bodyPr>
          <a:lstStyle/>
          <a:p>
            <a:pPr algn="just"/>
            <a:r>
              <a:rPr lang="en-US" altLang="zh-CN" sz="2000">
                <a:latin typeface="Times New Roman" panose="02020603050405020304" pitchFamily="18" charset="0"/>
                <a:cs typeface="Times New Roman" panose="02020603050405020304" pitchFamily="18" charset="0"/>
              </a:rPr>
              <a:t>       </a:t>
            </a:r>
            <a:r>
              <a:rPr lang="zh-CN" altLang="en-US" sz="2000">
                <a:latin typeface="Times New Roman" panose="02020603050405020304" pitchFamily="18" charset="0"/>
                <a:cs typeface="Times New Roman" panose="02020603050405020304" pitchFamily="18" charset="0"/>
              </a:rPr>
              <a:t>At the same time, in order to maximize the information bottleneck IB, it is to maximize the mutual information I(Z;Y) and maximize the mutual information -I(Z;X). The mutual information I(Z;Y) can be derived as follows:</a:t>
            </a:r>
          </a:p>
        </p:txBody>
      </p:sp>
      <p:pic>
        <p:nvPicPr>
          <p:cNvPr id="12" name="图片 11"/>
          <p:cNvPicPr>
            <a:picLocks noChangeAspect="1"/>
          </p:cNvPicPr>
          <p:nvPr/>
        </p:nvPicPr>
        <p:blipFill>
          <a:blip r:embed="rId4"/>
          <a:stretch>
            <a:fillRect/>
          </a:stretch>
        </p:blipFill>
        <p:spPr>
          <a:xfrm>
            <a:off x="478790" y="3660775"/>
            <a:ext cx="3898900" cy="2324100"/>
          </a:xfrm>
          <a:prstGeom prst="rect">
            <a:avLst/>
          </a:prstGeom>
        </p:spPr>
      </p:pic>
      <p:pic>
        <p:nvPicPr>
          <p:cNvPr id="14" name="图片 13"/>
          <p:cNvPicPr>
            <a:picLocks noChangeAspect="1"/>
          </p:cNvPicPr>
          <p:nvPr/>
        </p:nvPicPr>
        <p:blipFill>
          <a:blip r:embed="rId5"/>
          <a:stretch>
            <a:fillRect/>
          </a:stretch>
        </p:blipFill>
        <p:spPr>
          <a:xfrm>
            <a:off x="4747260" y="3702050"/>
            <a:ext cx="3257550" cy="2178050"/>
          </a:xfrm>
          <a:prstGeom prst="rect">
            <a:avLst/>
          </a:prstGeom>
        </p:spPr>
      </p:pic>
      <p:pic>
        <p:nvPicPr>
          <p:cNvPr id="19" name="图片 18"/>
          <p:cNvPicPr>
            <a:picLocks noChangeAspect="1"/>
          </p:cNvPicPr>
          <p:nvPr/>
        </p:nvPicPr>
        <p:blipFill>
          <a:blip r:embed="rId6"/>
          <a:stretch>
            <a:fillRect/>
          </a:stretch>
        </p:blipFill>
        <p:spPr>
          <a:xfrm>
            <a:off x="8887460" y="4613275"/>
            <a:ext cx="2889250" cy="520700"/>
          </a:xfrm>
          <a:prstGeom prst="rect">
            <a:avLst/>
          </a:prstGeom>
        </p:spPr>
      </p:pic>
      <p:sp>
        <p:nvSpPr>
          <p:cNvPr id="38" name="加号 37"/>
          <p:cNvSpPr/>
          <p:nvPr/>
        </p:nvSpPr>
        <p:spPr>
          <a:xfrm>
            <a:off x="3877945" y="4411345"/>
            <a:ext cx="914400" cy="914400"/>
          </a:xfrm>
          <a:prstGeom prst="mathPlus">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p:sp>
        <p:nvSpPr>
          <p:cNvPr id="39" name="等于号 38"/>
          <p:cNvSpPr/>
          <p:nvPr/>
        </p:nvSpPr>
        <p:spPr>
          <a:xfrm>
            <a:off x="8004810" y="4542155"/>
            <a:ext cx="882650" cy="663575"/>
          </a:xfrm>
          <a:prstGeom prst="mathEqual">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solidFill>
                <a:schemeClr val="tx1"/>
              </a:solidFill>
            </a:endParaRPr>
          </a:p>
        </p:txBody>
      </p:sp>
      <p:sp>
        <p:nvSpPr>
          <p:cNvPr id="6" name="文本框 5"/>
          <p:cNvSpPr txBox="1"/>
          <p:nvPr/>
        </p:nvSpPr>
        <p:spPr>
          <a:xfrm>
            <a:off x="119380" y="6129020"/>
            <a:ext cx="11924665" cy="706755"/>
          </a:xfrm>
          <a:prstGeom prst="rect">
            <a:avLst/>
          </a:prstGeom>
          <a:noFill/>
        </p:spPr>
        <p:txBody>
          <a:bodyPr wrap="square" rtlCol="0" anchor="t">
            <a:spAutoFit/>
          </a:bodyPr>
          <a:lstStyle/>
          <a:p>
            <a:pPr algn="just"/>
            <a:r>
              <a:rPr lang="en-US" altLang="zh-CN" sz="2000">
                <a:latin typeface="Times New Roman" panose="02020603050405020304" pitchFamily="18" charset="0"/>
                <a:cs typeface="Times New Roman" panose="02020603050405020304" pitchFamily="18" charset="0"/>
                <a:sym typeface="+mn-ea"/>
              </a:rPr>
              <a:t>       </a:t>
            </a:r>
            <a:r>
              <a:rPr lang="zh-CN" altLang="en-US" sz="2000">
                <a:latin typeface="Times New Roman" panose="02020603050405020304" pitchFamily="18" charset="0"/>
                <a:cs typeface="Times New Roman" panose="02020603050405020304" pitchFamily="18" charset="0"/>
                <a:sym typeface="+mn-ea"/>
              </a:rPr>
              <a:t>The combination of the two formulas on the left forms a lower bound for the information bottleneck. The deep learning network only needs to optimize this lower bound.</a:t>
            </a:r>
            <a:endParaRPr lang="zh-CN" altLang="en-US" sz="2000">
              <a:latin typeface="Times New Roman" panose="02020603050405020304" pitchFamily="18" charset="0"/>
              <a:cs typeface="Times New Roman" panose="02020603050405020304" pitchFamily="18" charset="0"/>
            </a:endParaRPr>
          </a:p>
        </p:txBody>
      </p:sp>
    </p:spTree>
  </p:cSld>
  <p:clrMapOvr>
    <a:masterClrMapping/>
  </p:clrMapOvr>
  <p:transition advTm="3868"/>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1081405" y="316230"/>
            <a:ext cx="5186680" cy="534035"/>
          </a:xfrm>
          <a:prstGeom prst="rect">
            <a:avLst/>
          </a:prstGeom>
        </p:spPr>
        <p:txBody>
          <a:bodyPr wrap="square">
            <a:spAutoFit/>
          </a:bodyPr>
          <a:lstStyle/>
          <a:p>
            <a:pPr>
              <a:lnSpc>
                <a:spcPct val="90000"/>
              </a:lnSpc>
            </a:pPr>
            <a:r>
              <a:rPr lang="zh-CN" altLang="en-US" sz="3200" b="1" dirty="0">
                <a:solidFill>
                  <a:srgbClr val="002060"/>
                </a:solidFill>
                <a:latin typeface="微软雅黑" panose="020B0503020204020204" pitchFamily="34" charset="-122"/>
                <a:ea typeface="微软雅黑" panose="020B0503020204020204" pitchFamily="34" charset="-122"/>
                <a:sym typeface="+mn-ea"/>
              </a:rPr>
              <a:t>二 Research Content</a:t>
            </a:r>
            <a:endParaRPr lang="en-US" altLang="zh-CN" sz="3200" b="1" dirty="0">
              <a:solidFill>
                <a:srgbClr val="002060"/>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106045" y="1268730"/>
            <a:ext cx="12085320" cy="706755"/>
          </a:xfrm>
          <a:prstGeom prst="rect">
            <a:avLst/>
          </a:prstGeom>
          <a:noFill/>
        </p:spPr>
        <p:txBody>
          <a:bodyPr wrap="square" rtlCol="0">
            <a:spAutoFit/>
          </a:bodyPr>
          <a:lstStyle/>
          <a:p>
            <a:r>
              <a:rPr lang="en-US" sz="2000">
                <a:sym typeface="+mn-ea"/>
              </a:rPr>
              <a:t>      </a:t>
            </a:r>
            <a:r>
              <a:rPr sz="2000">
                <a:sym typeface="+mn-ea"/>
              </a:rPr>
              <a:t>In addition, we also explored the impact of the attention mechanism on multi-scale information and studied the maximum optimization value of the attention mechanism on information bottlenecks.</a:t>
            </a:r>
          </a:p>
        </p:txBody>
      </p:sp>
      <p:pic>
        <p:nvPicPr>
          <p:cNvPr id="14" name="图片 13"/>
          <p:cNvPicPr>
            <a:picLocks noChangeAspect="1"/>
          </p:cNvPicPr>
          <p:nvPr/>
        </p:nvPicPr>
        <p:blipFill>
          <a:blip r:embed="rId3"/>
          <a:stretch>
            <a:fillRect/>
          </a:stretch>
        </p:blipFill>
        <p:spPr>
          <a:xfrm>
            <a:off x="290830" y="2649855"/>
            <a:ext cx="4587240" cy="2369820"/>
          </a:xfrm>
          <a:prstGeom prst="rect">
            <a:avLst/>
          </a:prstGeom>
        </p:spPr>
      </p:pic>
      <p:sp>
        <p:nvSpPr>
          <p:cNvPr id="3" name="右箭头 2"/>
          <p:cNvSpPr/>
          <p:nvPr/>
        </p:nvSpPr>
        <p:spPr>
          <a:xfrm>
            <a:off x="5036820" y="3564890"/>
            <a:ext cx="1440180" cy="539750"/>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p:pic>
        <p:nvPicPr>
          <p:cNvPr id="101" name="图片 100"/>
          <p:cNvPicPr/>
          <p:nvPr/>
        </p:nvPicPr>
        <p:blipFill>
          <a:blip r:embed="rId4"/>
          <a:stretch>
            <a:fillRect/>
          </a:stretch>
        </p:blipFill>
        <p:spPr>
          <a:xfrm>
            <a:off x="6635750" y="2708910"/>
            <a:ext cx="4716145" cy="1904365"/>
          </a:xfrm>
          <a:prstGeom prst="rect">
            <a:avLst/>
          </a:prstGeom>
          <a:noFill/>
          <a:ln w="9525">
            <a:noFill/>
          </a:ln>
        </p:spPr>
      </p:pic>
    </p:spTree>
  </p:cSld>
  <p:clrMapOvr>
    <a:masterClrMapping/>
  </p:clrMapOvr>
  <p:transition advTm="3868"/>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5207000" y="3125470"/>
            <a:ext cx="6335395" cy="607695"/>
          </a:xfrm>
          <a:prstGeom prst="rect">
            <a:avLst/>
          </a:prstGeom>
          <a:solidFill>
            <a:srgbClr val="02367B"/>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latinLnBrk="0" hangingPunct="1">
              <a:spcBef>
                <a:spcPts val="200"/>
              </a:spcBef>
              <a:spcAft>
                <a:spcPts val="200"/>
              </a:spcAft>
              <a:buClrTx/>
              <a:buSzTx/>
              <a:buFontTx/>
            </a:pPr>
            <a:r>
              <a:rPr lang="zh-CN" altLang="en-US" sz="2800" b="1" dirty="0">
                <a:latin typeface="微软雅黑" panose="020B0503020204020204" pitchFamily="34" charset="-122"/>
                <a:ea typeface="微软雅黑" panose="020B0503020204020204" pitchFamily="34" charset="-122"/>
                <a:sym typeface="+mn-ea"/>
              </a:rPr>
              <a:t>Exploration of Doctoral Topics</a:t>
            </a:r>
          </a:p>
        </p:txBody>
      </p:sp>
      <p:sp>
        <p:nvSpPr>
          <p:cNvPr id="10" name="矩形 9"/>
          <p:cNvSpPr/>
          <p:nvPr/>
        </p:nvSpPr>
        <p:spPr>
          <a:xfrm>
            <a:off x="4234180" y="3126105"/>
            <a:ext cx="651510" cy="607695"/>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a:solidFill>
                  <a:srgbClr val="02367B"/>
                </a:solidFill>
                <a:latin typeface="微软雅黑" panose="020B0503020204020204" pitchFamily="34" charset="-122"/>
                <a:ea typeface="微软雅黑" panose="020B0503020204020204" pitchFamily="34" charset="-122"/>
              </a:rPr>
              <a:t>3</a:t>
            </a: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1081405" y="316230"/>
            <a:ext cx="6965950" cy="534035"/>
          </a:xfrm>
          <a:prstGeom prst="rect">
            <a:avLst/>
          </a:prstGeom>
        </p:spPr>
        <p:txBody>
          <a:bodyPr wrap="square">
            <a:spAutoFit/>
          </a:bodyPr>
          <a:lstStyle/>
          <a:p>
            <a:pPr>
              <a:lnSpc>
                <a:spcPct val="90000"/>
              </a:lnSpc>
            </a:pPr>
            <a:r>
              <a:rPr lang="zh-CN" altLang="en-US" sz="3200" b="1" dirty="0">
                <a:solidFill>
                  <a:srgbClr val="002060"/>
                </a:solidFill>
                <a:latin typeface="微软雅黑" panose="020B0503020204020204" pitchFamily="34" charset="-122"/>
                <a:ea typeface="微软雅黑" panose="020B0503020204020204" pitchFamily="34" charset="-122"/>
              </a:rPr>
              <a:t>三 </a:t>
            </a:r>
            <a:r>
              <a:rPr lang="zh-CN" altLang="en-US" sz="3200" b="1" dirty="0">
                <a:solidFill>
                  <a:srgbClr val="002060"/>
                </a:solidFill>
                <a:latin typeface="微软雅黑" panose="020B0503020204020204" pitchFamily="34" charset="-122"/>
                <a:ea typeface="微软雅黑" panose="020B0503020204020204" pitchFamily="34" charset="-122"/>
                <a:sym typeface="+mn-ea"/>
              </a:rPr>
              <a:t>Exploration of Doctoral Topics</a:t>
            </a:r>
            <a:endParaRPr lang="zh-CN" altLang="en-US" sz="3200" b="1" dirty="0">
              <a:solidFill>
                <a:srgbClr val="002060"/>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custDataLst>
              <p:tags r:id="rId1"/>
            </p:custDataLst>
          </p:nvPr>
        </p:nvPicPr>
        <p:blipFill>
          <a:blip r:embed="rId4"/>
          <a:stretch>
            <a:fillRect/>
          </a:stretch>
        </p:blipFill>
        <p:spPr>
          <a:xfrm>
            <a:off x="0" y="2348230"/>
            <a:ext cx="6062345" cy="3361690"/>
          </a:xfrm>
          <a:prstGeom prst="rect">
            <a:avLst/>
          </a:prstGeom>
        </p:spPr>
      </p:pic>
      <p:sp>
        <p:nvSpPr>
          <p:cNvPr id="4" name="文本框 3"/>
          <p:cNvSpPr txBox="1"/>
          <p:nvPr/>
        </p:nvSpPr>
        <p:spPr>
          <a:xfrm>
            <a:off x="876300" y="1268730"/>
            <a:ext cx="10807065" cy="1014730"/>
          </a:xfrm>
          <a:prstGeom prst="rect">
            <a:avLst/>
          </a:prstGeom>
          <a:noFill/>
        </p:spPr>
        <p:txBody>
          <a:bodyPr wrap="square" rtlCol="0">
            <a:spAutoFit/>
          </a:bodyPr>
          <a:lstStyle/>
          <a:p>
            <a:pPr algn="l"/>
            <a:r>
              <a:rPr lang="zh-CN" altLang="en-US" sz="2000"/>
              <a:t>Research Progress on the Doctoral Thesis Topic: Analyzed the research advancements in various fields involving large models in 2023. Additionally, investigated the correlation between large models and multimodal content.</a:t>
            </a:r>
          </a:p>
        </p:txBody>
      </p:sp>
      <p:pic>
        <p:nvPicPr>
          <p:cNvPr id="102" name="图片 101"/>
          <p:cNvPicPr/>
          <p:nvPr/>
        </p:nvPicPr>
        <p:blipFill>
          <a:blip r:embed="rId5"/>
          <a:stretch>
            <a:fillRect/>
          </a:stretch>
        </p:blipFill>
        <p:spPr>
          <a:xfrm>
            <a:off x="7536180" y="2581910"/>
            <a:ext cx="4208780" cy="3259455"/>
          </a:xfrm>
          <a:prstGeom prst="rect">
            <a:avLst/>
          </a:prstGeom>
          <a:noFill/>
          <a:ln w="9525">
            <a:noFill/>
          </a:ln>
        </p:spPr>
      </p:pic>
      <p:sp>
        <p:nvSpPr>
          <p:cNvPr id="8" name="左右箭头 7"/>
          <p:cNvSpPr/>
          <p:nvPr/>
        </p:nvSpPr>
        <p:spPr>
          <a:xfrm>
            <a:off x="6190615" y="3968750"/>
            <a:ext cx="1216660" cy="485775"/>
          </a:xfrm>
          <a:prstGeom prst="left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CN" altLang="en-US"/>
          </a:p>
        </p:txBody>
      </p:sp>
    </p:spTree>
  </p:cSld>
  <p:clrMapOvr>
    <a:masterClrMapping/>
  </p:clrMapOvr>
  <p:transition advTm="3868"/>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1081405" y="316230"/>
            <a:ext cx="7425055" cy="534035"/>
          </a:xfrm>
          <a:prstGeom prst="rect">
            <a:avLst/>
          </a:prstGeom>
        </p:spPr>
        <p:txBody>
          <a:bodyPr wrap="square">
            <a:spAutoFit/>
          </a:bodyPr>
          <a:lstStyle/>
          <a:p>
            <a:pPr>
              <a:lnSpc>
                <a:spcPct val="90000"/>
              </a:lnSpc>
            </a:pPr>
            <a:r>
              <a:rPr lang="zh-CN" altLang="en-US" sz="3200" b="1" dirty="0">
                <a:solidFill>
                  <a:srgbClr val="002060"/>
                </a:solidFill>
                <a:latin typeface="微软雅黑" panose="020B0503020204020204" pitchFamily="34" charset="-122"/>
                <a:ea typeface="微软雅黑" panose="020B0503020204020204" pitchFamily="34" charset="-122"/>
                <a:sym typeface="+mn-ea"/>
              </a:rPr>
              <a:t>三 Exploration of Doctoral Topics</a:t>
            </a:r>
            <a:endParaRPr lang="en-US" altLang="zh-CN" sz="3200" b="1" dirty="0">
              <a:solidFill>
                <a:srgbClr val="002060"/>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876300" y="1268730"/>
            <a:ext cx="10078085" cy="706755"/>
          </a:xfrm>
          <a:prstGeom prst="rect">
            <a:avLst/>
          </a:prstGeom>
          <a:noFill/>
        </p:spPr>
        <p:txBody>
          <a:bodyPr wrap="square" rtlCol="0">
            <a:spAutoFit/>
          </a:bodyPr>
          <a:lstStyle/>
          <a:p>
            <a:pPr algn="l"/>
            <a:r>
              <a:rPr sz="2000"/>
              <a:t>In addition, we also studied multi-modal and variation-related content. The CVT-SLR  is a framework for aligning vision and text, and uses VAE for alignment.</a:t>
            </a:r>
          </a:p>
        </p:txBody>
      </p:sp>
      <p:sp>
        <p:nvSpPr>
          <p:cNvPr id="31" name="文本框 30"/>
          <p:cNvSpPr txBox="1"/>
          <p:nvPr/>
        </p:nvSpPr>
        <p:spPr>
          <a:xfrm>
            <a:off x="851535" y="6489065"/>
            <a:ext cx="9927590" cy="266065"/>
          </a:xfrm>
          <a:prstGeom prst="rect">
            <a:avLst/>
          </a:prstGeom>
          <a:noFill/>
        </p:spPr>
        <p:txBody>
          <a:bodyPr wrap="square" rtlCol="0" anchor="t">
            <a:spAutoFit/>
          </a:bodyPr>
          <a:lstStyle/>
          <a:p>
            <a:pPr>
              <a:lnSpc>
                <a:spcPct val="114000"/>
              </a:lnSpc>
            </a:pPr>
            <a:r>
              <a:rPr sz="1000" spc="200" dirty="0">
                <a:solidFill>
                  <a:schemeClr val="tx1"/>
                </a:solidFill>
                <a:latin typeface="Times New Roman" panose="02020603050405020304" pitchFamily="18" charset="0"/>
                <a:ea typeface="方正兰亭特黑简体" panose="02000000000000000000" pitchFamily="2" charset="-122"/>
                <a:cs typeface="Times New Roman" panose="02020603050405020304" pitchFamily="18" charset="0"/>
                <a:sym typeface="+mn-ea"/>
              </a:rPr>
              <a:t>CVT-SLR: Contrastive Visual-Textual</a:t>
            </a:r>
            <a:r>
              <a:rPr lang="en-US" sz="1000" spc="200" dirty="0">
                <a:solidFill>
                  <a:schemeClr val="tx1"/>
                </a:solidFill>
                <a:latin typeface="Times New Roman" panose="02020603050405020304" pitchFamily="18" charset="0"/>
                <a:ea typeface="方正兰亭特黑简体" panose="02000000000000000000" pitchFamily="2" charset="-122"/>
                <a:cs typeface="Times New Roman" panose="02020603050405020304" pitchFamily="18" charset="0"/>
                <a:sym typeface="+mn-ea"/>
              </a:rPr>
              <a:t> </a:t>
            </a:r>
            <a:r>
              <a:rPr sz="1000" spc="200" dirty="0">
                <a:solidFill>
                  <a:schemeClr val="tx1"/>
                </a:solidFill>
                <a:latin typeface="Times New Roman" panose="02020603050405020304" pitchFamily="18" charset="0"/>
                <a:ea typeface="方正兰亭特黑简体" panose="02000000000000000000" pitchFamily="2" charset="-122"/>
                <a:cs typeface="Times New Roman" panose="02020603050405020304" pitchFamily="18" charset="0"/>
                <a:sym typeface="+mn-ea"/>
              </a:rPr>
              <a:t>Transformation for Sign LanguageRecognition with Variational</a:t>
            </a:r>
            <a:r>
              <a:rPr lang="en-US" sz="1000" spc="200" dirty="0">
                <a:solidFill>
                  <a:schemeClr val="tx1"/>
                </a:solidFill>
                <a:latin typeface="Times New Roman" panose="02020603050405020304" pitchFamily="18" charset="0"/>
                <a:ea typeface="方正兰亭特黑简体" panose="02000000000000000000" pitchFamily="2" charset="-122"/>
                <a:cs typeface="Times New Roman" panose="02020603050405020304" pitchFamily="18" charset="0"/>
                <a:sym typeface="+mn-ea"/>
              </a:rPr>
              <a:t> </a:t>
            </a:r>
            <a:r>
              <a:rPr sz="1000" spc="200" dirty="0">
                <a:solidFill>
                  <a:schemeClr val="tx1"/>
                </a:solidFill>
                <a:latin typeface="Times New Roman" panose="02020603050405020304" pitchFamily="18" charset="0"/>
                <a:ea typeface="方正兰亭特黑简体" panose="02000000000000000000" pitchFamily="2" charset="-122"/>
                <a:cs typeface="Times New Roman" panose="02020603050405020304" pitchFamily="18" charset="0"/>
                <a:sym typeface="+mn-ea"/>
              </a:rPr>
              <a:t>Alignment</a:t>
            </a:r>
            <a:endParaRPr lang="zh-CN" altLang="en-US" sz="1000">
              <a:solidFill>
                <a:schemeClr val="tx1"/>
              </a:solidFill>
              <a:latin typeface="Times New Roman" panose="02020603050405020304" pitchFamily="18" charset="0"/>
              <a:cs typeface="Times New Roman" panose="02020603050405020304" pitchFamily="18" charset="0"/>
              <a:sym typeface="+mn-ea"/>
            </a:endParaRPr>
          </a:p>
        </p:txBody>
      </p:sp>
      <p:pic>
        <p:nvPicPr>
          <p:cNvPr id="7" name="图片 6" descr="图片1"/>
          <p:cNvPicPr>
            <a:picLocks noChangeAspect="1"/>
          </p:cNvPicPr>
          <p:nvPr>
            <p:custDataLst>
              <p:tags r:id="rId1"/>
            </p:custDataLst>
          </p:nvPr>
        </p:nvPicPr>
        <p:blipFill>
          <a:blip r:embed="rId4"/>
          <a:stretch>
            <a:fillRect/>
          </a:stretch>
        </p:blipFill>
        <p:spPr>
          <a:xfrm>
            <a:off x="515620" y="1975485"/>
            <a:ext cx="11521440" cy="4328160"/>
          </a:xfrm>
          <a:prstGeom prst="rect">
            <a:avLst/>
          </a:prstGeom>
        </p:spPr>
      </p:pic>
    </p:spTree>
  </p:cSld>
  <p:clrMapOvr>
    <a:masterClrMapping/>
  </p:clrMapOvr>
  <p:transition advTm="3868"/>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1081405" y="316230"/>
            <a:ext cx="7399655" cy="534035"/>
          </a:xfrm>
          <a:prstGeom prst="rect">
            <a:avLst/>
          </a:prstGeom>
        </p:spPr>
        <p:txBody>
          <a:bodyPr wrap="square">
            <a:spAutoFit/>
          </a:bodyPr>
          <a:lstStyle/>
          <a:p>
            <a:pPr>
              <a:lnSpc>
                <a:spcPct val="90000"/>
              </a:lnSpc>
            </a:pPr>
            <a:r>
              <a:rPr lang="zh-CN" altLang="en-US" sz="3200" b="1" dirty="0">
                <a:solidFill>
                  <a:srgbClr val="002060"/>
                </a:solidFill>
                <a:latin typeface="微软雅黑" panose="020B0503020204020204" pitchFamily="34" charset="-122"/>
                <a:ea typeface="微软雅黑" panose="020B0503020204020204" pitchFamily="34" charset="-122"/>
                <a:sym typeface="+mn-ea"/>
              </a:rPr>
              <a:t>三 Exploration of Doctoral Topics</a:t>
            </a:r>
            <a:endParaRPr lang="en-US" altLang="zh-CN" sz="3200" b="1" dirty="0">
              <a:solidFill>
                <a:srgbClr val="002060"/>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614680" y="1118235"/>
            <a:ext cx="10962640" cy="1322070"/>
          </a:xfrm>
          <a:prstGeom prst="rect">
            <a:avLst/>
          </a:prstGeom>
          <a:noFill/>
        </p:spPr>
        <p:txBody>
          <a:bodyPr wrap="square" rtlCol="0">
            <a:spAutoFit/>
          </a:bodyPr>
          <a:lstStyle/>
          <a:p>
            <a:pPr algn="just"/>
            <a:r>
              <a:rPr lang="en-US" sz="2000">
                <a:latin typeface="Times New Roman" panose="02020603050405020304" pitchFamily="18" charset="0"/>
                <a:cs typeface="Times New Roman" panose="02020603050405020304" pitchFamily="18" charset="0"/>
              </a:rPr>
              <a:t>      </a:t>
            </a:r>
            <a:r>
              <a:rPr sz="2000">
                <a:latin typeface="Times New Roman" panose="02020603050405020304" pitchFamily="18" charset="0"/>
                <a:cs typeface="Times New Roman" panose="02020603050405020304" pitchFamily="18" charset="0"/>
              </a:rPr>
              <a:t>CV-SLT is also a framework that aligns vision and text, converting continuous sign language videos into textual sentences. It introduces a hand sign translation framework based on a conditional variational autoencoder (CV-SLT), facilitating direct and comprehensive cross-modal alignment between sign language videos and spoken language text.</a:t>
            </a:r>
          </a:p>
        </p:txBody>
      </p:sp>
      <p:pic>
        <p:nvPicPr>
          <p:cNvPr id="5" name="图片 4"/>
          <p:cNvPicPr>
            <a:picLocks noChangeAspect="1"/>
          </p:cNvPicPr>
          <p:nvPr>
            <p:custDataLst>
              <p:tags r:id="rId1"/>
            </p:custDataLst>
          </p:nvPr>
        </p:nvPicPr>
        <p:blipFill>
          <a:blip r:embed="rId4"/>
          <a:stretch>
            <a:fillRect/>
          </a:stretch>
        </p:blipFill>
        <p:spPr>
          <a:xfrm>
            <a:off x="1595755" y="2708910"/>
            <a:ext cx="7793990" cy="3987800"/>
          </a:xfrm>
          <a:prstGeom prst="rect">
            <a:avLst/>
          </a:prstGeom>
        </p:spPr>
      </p:pic>
      <p:sp>
        <p:nvSpPr>
          <p:cNvPr id="3" name="文本框 2"/>
          <p:cNvSpPr txBox="1"/>
          <p:nvPr/>
        </p:nvSpPr>
        <p:spPr>
          <a:xfrm>
            <a:off x="2495550" y="6489065"/>
            <a:ext cx="5195570" cy="245110"/>
          </a:xfrm>
          <a:prstGeom prst="rect">
            <a:avLst/>
          </a:prstGeom>
          <a:noFill/>
        </p:spPr>
        <p:txBody>
          <a:bodyPr wrap="none" rtlCol="0" anchor="t">
            <a:spAutoFit/>
          </a:bodyPr>
          <a:lstStyle/>
          <a:p>
            <a:r>
              <a:rPr sz="1000">
                <a:latin typeface="Times New Roman" panose="02020603050405020304" pitchFamily="18" charset="0"/>
                <a:cs typeface="Times New Roman" panose="02020603050405020304" pitchFamily="18" charset="0"/>
                <a:sym typeface="+mn-ea"/>
              </a:rPr>
              <a:t>Conditional Variational Autoencoder for Sign Language Translation with</a:t>
            </a:r>
            <a:r>
              <a:rPr lang="en-US" sz="1000">
                <a:latin typeface="Times New Roman" panose="02020603050405020304" pitchFamily="18" charset="0"/>
                <a:cs typeface="Times New Roman" panose="02020603050405020304" pitchFamily="18" charset="0"/>
                <a:sym typeface="+mn-ea"/>
              </a:rPr>
              <a:t> </a:t>
            </a:r>
            <a:r>
              <a:rPr sz="1000">
                <a:latin typeface="Times New Roman" panose="02020603050405020304" pitchFamily="18" charset="0"/>
                <a:cs typeface="Times New Roman" panose="02020603050405020304" pitchFamily="18" charset="0"/>
                <a:sym typeface="+mn-ea"/>
              </a:rPr>
              <a:t>Cross-Modal Alignment</a:t>
            </a:r>
            <a:endParaRPr lang="zh-CN" altLang="en-US" sz="1000">
              <a:latin typeface="Times New Roman" panose="02020603050405020304" pitchFamily="18" charset="0"/>
              <a:cs typeface="Times New Roman" panose="02020603050405020304" pitchFamily="18" charset="0"/>
            </a:endParaRPr>
          </a:p>
        </p:txBody>
      </p:sp>
    </p:spTree>
  </p:cSld>
  <p:clrMapOvr>
    <a:masterClrMapping/>
  </p:clrMapOvr>
  <p:transition advTm="3868"/>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913069" y="3038575"/>
            <a:ext cx="8154934" cy="1015663"/>
          </a:xfrm>
          <a:prstGeom prst="rect">
            <a:avLst/>
          </a:prstGeom>
          <a:noFill/>
          <a:ln>
            <a:noFill/>
          </a:ln>
        </p:spPr>
        <p:txBody>
          <a:bodyPr wrap="square" lIns="91440" tIns="45720" rIns="91440" bIns="45720">
            <a:spAutoFit/>
          </a:bodyPr>
          <a:lstStyle/>
          <a:p>
            <a:pPr algn="ctr"/>
            <a:r>
              <a:rPr lang="zh-CN" altLang="en-US" sz="6000" b="1" dirty="0">
                <a:solidFill>
                  <a:srgbClr val="002060"/>
                </a:solidFill>
                <a:effectLst>
                  <a:outerShdw blurRad="38100" dist="38100" dir="2700000" algn="tl">
                    <a:srgbClr val="000000">
                      <a:alpha val="43137"/>
                    </a:srgbClr>
                  </a:outerShdw>
                </a:effectLst>
                <a:latin typeface="Times New Roman" panose="02020603050405020304" pitchFamily="18" charset="0"/>
                <a:ea typeface="黑体" panose="02010609060101010101" charset="-122"/>
              </a:rPr>
              <a:t>欢迎大家批评指正</a:t>
            </a:r>
          </a:p>
        </p:txBody>
      </p:sp>
      <p:grpSp>
        <p:nvGrpSpPr>
          <p:cNvPr id="35" name="组合 34"/>
          <p:cNvGrpSpPr/>
          <p:nvPr/>
        </p:nvGrpSpPr>
        <p:grpSpPr>
          <a:xfrm>
            <a:off x="-2431795" y="2710520"/>
            <a:ext cx="7309057" cy="4157901"/>
            <a:chOff x="-2431795" y="2710520"/>
            <a:chExt cx="7309057" cy="4157901"/>
          </a:xfrm>
        </p:grpSpPr>
        <p:sp>
          <p:nvSpPr>
            <p:cNvPr id="50" name="直角三角形 49"/>
            <p:cNvSpPr/>
            <p:nvPr/>
          </p:nvSpPr>
          <p:spPr>
            <a:xfrm rot="16200000" flipV="1">
              <a:off x="8715" y="3152763"/>
              <a:ext cx="3715658" cy="3715658"/>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52" name="直角三角形 51"/>
            <p:cNvSpPr/>
            <p:nvPr/>
          </p:nvSpPr>
          <p:spPr>
            <a:xfrm rot="16200000" flipV="1">
              <a:off x="8715" y="3610499"/>
              <a:ext cx="3257921" cy="3257921"/>
            </a:xfrm>
            <a:prstGeom prst="rtTriangl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54" name="平行四边形 53"/>
            <p:cNvSpPr/>
            <p:nvPr/>
          </p:nvSpPr>
          <p:spPr>
            <a:xfrm flipV="1">
              <a:off x="1788546" y="5062862"/>
              <a:ext cx="3088716" cy="1805556"/>
            </a:xfrm>
            <a:prstGeom prst="parallelogram">
              <a:avLst>
                <a:gd name="adj" fmla="val 100148"/>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55" name="平行四边形 54"/>
            <p:cNvSpPr/>
            <p:nvPr/>
          </p:nvSpPr>
          <p:spPr>
            <a:xfrm flipV="1">
              <a:off x="-2431795" y="2710520"/>
              <a:ext cx="3234853" cy="2990774"/>
            </a:xfrm>
            <a:prstGeom prst="parallelogram">
              <a:avLst>
                <a:gd name="adj" fmla="val 10014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grpSp>
      <p:grpSp>
        <p:nvGrpSpPr>
          <p:cNvPr id="2" name="组合 1"/>
          <p:cNvGrpSpPr/>
          <p:nvPr/>
        </p:nvGrpSpPr>
        <p:grpSpPr>
          <a:xfrm flipH="1">
            <a:off x="7314740" y="2700099"/>
            <a:ext cx="7309057" cy="4157901"/>
            <a:chOff x="-2431795" y="2710520"/>
            <a:chExt cx="7309057" cy="4157901"/>
          </a:xfrm>
        </p:grpSpPr>
        <p:sp>
          <p:nvSpPr>
            <p:cNvPr id="3" name="直角三角形 2"/>
            <p:cNvSpPr/>
            <p:nvPr/>
          </p:nvSpPr>
          <p:spPr>
            <a:xfrm rot="16200000" flipV="1">
              <a:off x="8715" y="3152763"/>
              <a:ext cx="3715658" cy="3715658"/>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4" name="直角三角形 3"/>
            <p:cNvSpPr/>
            <p:nvPr/>
          </p:nvSpPr>
          <p:spPr>
            <a:xfrm rot="16200000" flipV="1">
              <a:off x="8715" y="3610499"/>
              <a:ext cx="3257921" cy="3257921"/>
            </a:xfrm>
            <a:prstGeom prst="rtTriangl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5" name="平行四边形 4"/>
            <p:cNvSpPr/>
            <p:nvPr/>
          </p:nvSpPr>
          <p:spPr>
            <a:xfrm flipV="1">
              <a:off x="1788546" y="5062862"/>
              <a:ext cx="3088716" cy="1805556"/>
            </a:xfrm>
            <a:prstGeom prst="parallelogram">
              <a:avLst>
                <a:gd name="adj" fmla="val 100148"/>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6" name="平行四边形 5"/>
            <p:cNvSpPr/>
            <p:nvPr/>
          </p:nvSpPr>
          <p:spPr>
            <a:xfrm flipV="1">
              <a:off x="-2431795" y="2710520"/>
              <a:ext cx="3234853" cy="2990774"/>
            </a:xfrm>
            <a:prstGeom prst="parallelogram">
              <a:avLst>
                <a:gd name="adj" fmla="val 10014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grpSp>
      <p:sp>
        <p:nvSpPr>
          <p:cNvPr id="8" name="TextBox 3"/>
          <p:cNvSpPr txBox="1">
            <a:spLocks noChangeArrowheads="1"/>
          </p:cNvSpPr>
          <p:nvPr/>
        </p:nvSpPr>
        <p:spPr bwMode="auto">
          <a:xfrm>
            <a:off x="820996" y="1567257"/>
            <a:ext cx="10339080" cy="1302088"/>
          </a:xfrm>
          <a:prstGeom prst="rect">
            <a:avLst/>
          </a:prstGeom>
          <a:noFill/>
          <a:ln w="9525">
            <a:noFill/>
            <a:miter lim="800000"/>
          </a:ln>
        </p:spPr>
        <p:txBody>
          <a:bodyPr wrap="square">
            <a:spAutoFit/>
          </a:bodyPr>
          <a:lstStyle/>
          <a:p>
            <a:pPr algn="ctr" eaLnBrk="1" latinLnBrk="0" hangingPunct="1">
              <a:lnSpc>
                <a:spcPct val="150000"/>
              </a:lnSpc>
            </a:pPr>
            <a:r>
              <a:rPr lang="zh-CN" altLang="en-US" sz="6000" b="1" dirty="0">
                <a:solidFill>
                  <a:srgbClr val="C00000"/>
                </a:solidFill>
                <a:effectLst>
                  <a:outerShdw blurRad="38100" dist="38100" dir="2700000" algn="tl">
                    <a:srgbClr val="000000">
                      <a:alpha val="43137"/>
                    </a:srgbClr>
                  </a:outerShdw>
                </a:effectLst>
                <a:latin typeface="Times New Roman" panose="02020603050405020304" pitchFamily="18" charset="0"/>
                <a:ea typeface="黑体" panose="02010609060101010101" charset="-122"/>
              </a:rPr>
              <a:t>谢谢大家宝贵时间</a:t>
            </a:r>
            <a:endParaRPr lang="zh-CN" sz="6000" b="1" dirty="0">
              <a:solidFill>
                <a:srgbClr val="C00000"/>
              </a:solidFill>
              <a:effectLst>
                <a:outerShdw blurRad="38100" dist="38100" dir="2700000" algn="tl">
                  <a:srgbClr val="000000">
                    <a:alpha val="43137"/>
                  </a:srgbClr>
                </a:outerShdw>
              </a:effectLst>
              <a:latin typeface="Times New Roman" panose="02020603050405020304" pitchFamily="18" charset="0"/>
              <a:ea typeface="黑体" panose="02010609060101010101" charset="-122"/>
            </a:endParaRPr>
          </a:p>
        </p:txBody>
      </p:sp>
      <p:sp>
        <p:nvSpPr>
          <p:cNvPr id="9" name="TextBox 3"/>
          <p:cNvSpPr txBox="1">
            <a:spLocks noChangeArrowheads="1"/>
          </p:cNvSpPr>
          <p:nvPr/>
        </p:nvSpPr>
        <p:spPr bwMode="auto">
          <a:xfrm>
            <a:off x="4139445" y="5229038"/>
            <a:ext cx="3901326" cy="1311449"/>
          </a:xfrm>
          <a:prstGeom prst="rect">
            <a:avLst/>
          </a:prstGeom>
          <a:noFill/>
          <a:ln w="9525">
            <a:noFill/>
            <a:miter lim="800000"/>
          </a:ln>
        </p:spPr>
        <p:txBody>
          <a:bodyPr wrap="square">
            <a:spAutoFit/>
          </a:bodyPr>
          <a:lstStyle/>
          <a:p>
            <a:pPr algn="ctr" eaLnBrk="1" latinLnBrk="0" hangingPunct="1">
              <a:lnSpc>
                <a:spcPct val="150000"/>
              </a:lnSpc>
            </a:pPr>
            <a:r>
              <a:rPr lang="en-US" altLang="zh-CN" sz="6000" b="1" dirty="0">
                <a:solidFill>
                  <a:schemeClr val="bg2">
                    <a:lumMod val="75000"/>
                  </a:schemeClr>
                </a:solidFill>
                <a:effectLst>
                  <a:outerShdw blurRad="38100" dist="38100" dir="2700000" algn="tl">
                    <a:srgbClr val="000000">
                      <a:alpha val="43137"/>
                    </a:srgbClr>
                  </a:outerShdw>
                </a:effectLst>
                <a:latin typeface="Times New Roman" panose="02020603050405020304" pitchFamily="18" charset="0"/>
                <a:ea typeface="黑体" panose="02010609060101010101" charset="-122"/>
              </a:rPr>
              <a:t>THANKS</a:t>
            </a:r>
            <a:endParaRPr lang="zh-CN" sz="6000" dirty="0">
              <a:solidFill>
                <a:schemeClr val="bg2">
                  <a:lumMod val="75000"/>
                </a:schemeClr>
              </a:solidFill>
              <a:effectLst>
                <a:outerShdw blurRad="38100" dist="38100" dir="2700000" algn="tl">
                  <a:srgbClr val="000000">
                    <a:alpha val="43137"/>
                  </a:srgbClr>
                </a:outerShdw>
              </a:effectLst>
              <a:latin typeface="Times New Roman" panose="02020603050405020304" pitchFamily="18" charset="0"/>
              <a:ea typeface="黑体" panose="02010609060101010101" charset="-122"/>
            </a:endParaRPr>
          </a:p>
        </p:txBody>
      </p:sp>
      <p:sp>
        <p:nvSpPr>
          <p:cNvPr id="10" name="矩形 9"/>
          <p:cNvSpPr/>
          <p:nvPr/>
        </p:nvSpPr>
        <p:spPr>
          <a:xfrm>
            <a:off x="-11455" y="229616"/>
            <a:ext cx="12194741" cy="701097"/>
          </a:xfrm>
          <a:prstGeom prst="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2346691" y="189878"/>
            <a:ext cx="7287690" cy="829945"/>
          </a:xfrm>
          <a:prstGeom prst="rect">
            <a:avLst/>
          </a:prstGeom>
          <a:noFill/>
        </p:spPr>
        <p:txBody>
          <a:bodyPr wrap="square">
            <a:spAutoFit/>
          </a:bodyPr>
          <a:lstStyle/>
          <a:p>
            <a:pPr algn="ctr" eaLnBrk="1" latinLnBrk="0" hangingPunct="1">
              <a:lnSpc>
                <a:spcPct val="150000"/>
              </a:lnSpc>
            </a:pPr>
            <a:endParaRPr lang="zh-CN" altLang="zh-CN" sz="3200" b="1" dirty="0">
              <a:solidFill>
                <a:schemeClr val="bg1"/>
              </a:solidFill>
              <a:effectLst>
                <a:outerShdw blurRad="38100" dist="38100" dir="2700000" algn="tl">
                  <a:srgbClr val="000000">
                    <a:alpha val="43137"/>
                  </a:srgbClr>
                </a:outerShdw>
              </a:effectLst>
              <a:latin typeface="Times New Roman" panose="02020603050405020304" pitchFamily="18" charset="0"/>
              <a:ea typeface="黑体" panose="02010609060101010101" charset="-122"/>
            </a:endParaRPr>
          </a:p>
        </p:txBody>
      </p:sp>
    </p:spTree>
  </p:cSld>
  <p:clrMapOvr>
    <a:masterClrMapping/>
  </p:clrMapOvr>
  <p:transition advTm="13000"/>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5195570" y="1628775"/>
            <a:ext cx="5523230" cy="607695"/>
          </a:xfrm>
          <a:prstGeom prst="rect">
            <a:avLst/>
          </a:prstGeom>
          <a:solidFill>
            <a:srgbClr val="02367B"/>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latinLnBrk="0" hangingPunct="1">
              <a:spcBef>
                <a:spcPts val="200"/>
              </a:spcBef>
              <a:spcAft>
                <a:spcPts val="200"/>
              </a:spcAft>
            </a:pPr>
            <a:r>
              <a:rPr lang="en-US" altLang="zh-CN" sz="2800" b="1" dirty="0">
                <a:latin typeface="微软雅黑" panose="020B0503020204020204" pitchFamily="34" charset="-122"/>
                <a:ea typeface="微软雅黑" panose="020B0503020204020204" pitchFamily="34" charset="-122"/>
              </a:rPr>
              <a:t>Research Background</a:t>
            </a:r>
            <a:endParaRPr lang="zh-CN" altLang="en-US" sz="2800" b="1" dirty="0">
              <a:latin typeface="微软雅黑" panose="020B0503020204020204" pitchFamily="34" charset="-122"/>
              <a:ea typeface="微软雅黑" panose="020B0503020204020204" pitchFamily="34" charset="-122"/>
            </a:endParaRPr>
          </a:p>
        </p:txBody>
      </p:sp>
      <p:sp>
        <p:nvSpPr>
          <p:cNvPr id="4" name="矩形 3"/>
          <p:cNvSpPr/>
          <p:nvPr/>
        </p:nvSpPr>
        <p:spPr>
          <a:xfrm>
            <a:off x="5196205" y="3698875"/>
            <a:ext cx="5523230" cy="607695"/>
          </a:xfrm>
          <a:prstGeom prst="rect">
            <a:avLst/>
          </a:prstGeom>
          <a:solidFill>
            <a:srgbClr val="02367B"/>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latinLnBrk="0" hangingPunct="1">
              <a:spcBef>
                <a:spcPts val="200"/>
              </a:spcBef>
              <a:spcAft>
                <a:spcPts val="200"/>
              </a:spcAft>
            </a:pPr>
            <a:r>
              <a:rPr lang="en-US" altLang="zh-CN" sz="2800" b="1" dirty="0">
                <a:latin typeface="微软雅黑" panose="020B0503020204020204" pitchFamily="34" charset="-122"/>
                <a:ea typeface="微软雅黑" panose="020B0503020204020204" pitchFamily="34" charset="-122"/>
                <a:sym typeface="+mn-ea"/>
              </a:rPr>
              <a:t>Method</a:t>
            </a:r>
            <a:endParaRPr lang="zh-CN" altLang="en-US" sz="2800" b="1" dirty="0">
              <a:latin typeface="微软雅黑" panose="020B0503020204020204" pitchFamily="34" charset="-122"/>
              <a:ea typeface="微软雅黑" panose="020B0503020204020204" pitchFamily="34" charset="-122"/>
              <a:sym typeface="+mn-ea"/>
            </a:endParaRPr>
          </a:p>
        </p:txBody>
      </p:sp>
      <p:sp>
        <p:nvSpPr>
          <p:cNvPr id="6" name="矩形 5"/>
          <p:cNvSpPr/>
          <p:nvPr/>
        </p:nvSpPr>
        <p:spPr>
          <a:xfrm>
            <a:off x="5196205" y="5768975"/>
            <a:ext cx="5523230" cy="607695"/>
          </a:xfrm>
          <a:prstGeom prst="rect">
            <a:avLst/>
          </a:prstGeom>
          <a:solidFill>
            <a:srgbClr val="02367B"/>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latinLnBrk="0" hangingPunct="1">
              <a:spcBef>
                <a:spcPts val="200"/>
              </a:spcBef>
              <a:spcAft>
                <a:spcPts val="200"/>
              </a:spcAft>
              <a:buClrTx/>
              <a:buSzTx/>
              <a:buFontTx/>
            </a:pPr>
            <a:r>
              <a:rPr lang="en-US" altLang="zh-CN" sz="2800" b="1" dirty="0">
                <a:latin typeface="微软雅黑" panose="020B0503020204020204" pitchFamily="34" charset="-122"/>
                <a:ea typeface="微软雅黑" panose="020B0503020204020204" pitchFamily="34" charset="-122"/>
                <a:sym typeface="+mn-ea"/>
              </a:rPr>
              <a:t>Experiments</a:t>
            </a:r>
            <a:endParaRPr lang="zh-CN" altLang="en-US" sz="2800" b="1" dirty="0">
              <a:latin typeface="微软雅黑" panose="020B0503020204020204" pitchFamily="34" charset="-122"/>
              <a:ea typeface="微软雅黑" panose="020B0503020204020204" pitchFamily="34" charset="-122"/>
              <a:sym typeface="+mn-ea"/>
            </a:endParaRPr>
          </a:p>
        </p:txBody>
      </p:sp>
      <p:sp>
        <p:nvSpPr>
          <p:cNvPr id="10" name="矩形 9"/>
          <p:cNvSpPr/>
          <p:nvPr/>
        </p:nvSpPr>
        <p:spPr>
          <a:xfrm>
            <a:off x="4222750" y="1629410"/>
            <a:ext cx="651510" cy="607695"/>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latinLnBrk="0" hangingPunct="1">
              <a:spcBef>
                <a:spcPts val="200"/>
              </a:spcBef>
              <a:spcAft>
                <a:spcPts val="200"/>
              </a:spcAft>
            </a:pPr>
            <a:r>
              <a:rPr lang="en-US" altLang="zh-CN" sz="3200" b="1">
                <a:solidFill>
                  <a:srgbClr val="02367B"/>
                </a:solidFill>
                <a:latin typeface="微软雅黑" panose="020B0503020204020204" pitchFamily="34" charset="-122"/>
                <a:ea typeface="微软雅黑" panose="020B0503020204020204" pitchFamily="34" charset="-122"/>
              </a:rPr>
              <a:t>1</a:t>
            </a:r>
          </a:p>
        </p:txBody>
      </p:sp>
      <p:sp>
        <p:nvSpPr>
          <p:cNvPr id="11" name="矩形 10"/>
          <p:cNvSpPr/>
          <p:nvPr/>
        </p:nvSpPr>
        <p:spPr>
          <a:xfrm>
            <a:off x="4223385" y="3699510"/>
            <a:ext cx="651510" cy="607695"/>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latinLnBrk="0" hangingPunct="1">
              <a:spcBef>
                <a:spcPts val="200"/>
              </a:spcBef>
              <a:spcAft>
                <a:spcPts val="200"/>
              </a:spcAft>
            </a:pPr>
            <a:r>
              <a:rPr lang="en-US" altLang="zh-CN" sz="3200" b="1">
                <a:solidFill>
                  <a:srgbClr val="02367B"/>
                </a:solidFill>
                <a:latin typeface="微软雅黑" panose="020B0503020204020204" pitchFamily="34" charset="-122"/>
                <a:ea typeface="微软雅黑" panose="020B0503020204020204" pitchFamily="34" charset="-122"/>
              </a:rPr>
              <a:t>2</a:t>
            </a:r>
          </a:p>
        </p:txBody>
      </p:sp>
      <p:sp>
        <p:nvSpPr>
          <p:cNvPr id="12" name="矩形 11"/>
          <p:cNvSpPr/>
          <p:nvPr/>
        </p:nvSpPr>
        <p:spPr>
          <a:xfrm>
            <a:off x="4223385" y="5769610"/>
            <a:ext cx="651510" cy="607695"/>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latinLnBrk="0" hangingPunct="1">
              <a:spcBef>
                <a:spcPts val="200"/>
              </a:spcBef>
              <a:spcAft>
                <a:spcPts val="200"/>
              </a:spcAft>
            </a:pPr>
            <a:r>
              <a:rPr lang="en-US" altLang="zh-CN" sz="3200" b="1">
                <a:solidFill>
                  <a:srgbClr val="02367B"/>
                </a:solidFill>
                <a:latin typeface="微软雅黑" panose="020B0503020204020204" pitchFamily="34" charset="-122"/>
                <a:ea typeface="微软雅黑" panose="020B0503020204020204" pitchFamily="34" charset="-122"/>
              </a:rPr>
              <a:t>3</a:t>
            </a: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5207000" y="3125470"/>
            <a:ext cx="5523230" cy="607695"/>
          </a:xfrm>
          <a:prstGeom prst="rect">
            <a:avLst/>
          </a:prstGeom>
          <a:solidFill>
            <a:srgbClr val="02367B"/>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200"/>
              </a:spcBef>
              <a:spcAft>
                <a:spcPts val="200"/>
              </a:spcAft>
            </a:pPr>
            <a:r>
              <a:rPr lang="en-US" altLang="zh-CN" sz="2800" b="1" dirty="0">
                <a:latin typeface="微软雅黑" panose="020B0503020204020204" pitchFamily="34" charset="-122"/>
                <a:ea typeface="微软雅黑" panose="020B0503020204020204" pitchFamily="34" charset="-122"/>
              </a:rPr>
              <a:t>Research Background</a:t>
            </a:r>
            <a:endParaRPr lang="zh-CN" altLang="en-US" sz="2800" b="1" dirty="0">
              <a:latin typeface="微软雅黑" panose="020B0503020204020204" pitchFamily="34" charset="-122"/>
              <a:ea typeface="微软雅黑" panose="020B0503020204020204" pitchFamily="34" charset="-122"/>
            </a:endParaRPr>
          </a:p>
        </p:txBody>
      </p:sp>
      <p:sp>
        <p:nvSpPr>
          <p:cNvPr id="10" name="矩形 9"/>
          <p:cNvSpPr/>
          <p:nvPr/>
        </p:nvSpPr>
        <p:spPr>
          <a:xfrm>
            <a:off x="4234180" y="3126105"/>
            <a:ext cx="651510" cy="607695"/>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a:solidFill>
                  <a:srgbClr val="02367B"/>
                </a:solidFill>
                <a:latin typeface="微软雅黑" panose="020B0503020204020204" pitchFamily="34" charset="-122"/>
                <a:ea typeface="微软雅黑" panose="020B0503020204020204" pitchFamily="34" charset="-122"/>
              </a:rPr>
              <a:t>1</a:t>
            </a: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1081405" y="316230"/>
            <a:ext cx="7202170" cy="534035"/>
          </a:xfrm>
          <a:prstGeom prst="rect">
            <a:avLst/>
          </a:prstGeom>
        </p:spPr>
        <p:txBody>
          <a:bodyPr wrap="square">
            <a:spAutoFit/>
          </a:bodyPr>
          <a:lstStyle/>
          <a:p>
            <a:pPr>
              <a:lnSpc>
                <a:spcPct val="90000"/>
              </a:lnSpc>
            </a:pPr>
            <a:r>
              <a:rPr lang="en-US" altLang="zh-CN" sz="3200" b="1" dirty="0">
                <a:solidFill>
                  <a:srgbClr val="002060"/>
                </a:solidFill>
                <a:latin typeface="微软雅黑" panose="020B0503020204020204" pitchFamily="34" charset="-122"/>
                <a:ea typeface="微软雅黑" panose="020B0503020204020204" pitchFamily="34" charset="-122"/>
              </a:rPr>
              <a:t>1</a:t>
            </a:r>
            <a:r>
              <a:rPr lang="zh-CN" altLang="en-US" sz="3200" b="1" dirty="0">
                <a:solidFill>
                  <a:srgbClr val="002060"/>
                </a:solidFill>
                <a:latin typeface="微软雅黑" panose="020B0503020204020204" pitchFamily="34" charset="-122"/>
                <a:ea typeface="微软雅黑" panose="020B0503020204020204" pitchFamily="34" charset="-122"/>
              </a:rPr>
              <a:t> </a:t>
            </a:r>
            <a:r>
              <a:rPr lang="zh-CN" altLang="en-US" sz="3200" b="1" dirty="0">
                <a:solidFill>
                  <a:srgbClr val="002060"/>
                </a:solidFill>
                <a:latin typeface="微软雅黑" panose="020B0503020204020204" pitchFamily="34" charset="-122"/>
                <a:ea typeface="微软雅黑" panose="020B0503020204020204" pitchFamily="34" charset="-122"/>
                <a:sym typeface="+mn-ea"/>
              </a:rPr>
              <a:t>Research Background</a:t>
            </a:r>
            <a:endParaRPr lang="zh-CN" altLang="en-US" sz="3200" b="1" dirty="0">
              <a:solidFill>
                <a:srgbClr val="002060"/>
              </a:solidFill>
              <a:latin typeface="微软雅黑" panose="020B0503020204020204" pitchFamily="34" charset="-122"/>
              <a:ea typeface="微软雅黑" panose="020B0503020204020204" pitchFamily="34" charset="-122"/>
            </a:endParaRPr>
          </a:p>
        </p:txBody>
      </p:sp>
      <p:pic>
        <p:nvPicPr>
          <p:cNvPr id="2" name="图片 1">
            <a:extLst>
              <a:ext uri="{FF2B5EF4-FFF2-40B4-BE49-F238E27FC236}">
                <a16:creationId xmlns:a16="http://schemas.microsoft.com/office/drawing/2014/main" id="{A4F0C360-42A4-4277-9C59-FB7E6A4DC1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87470" y="1166991"/>
            <a:ext cx="7320915" cy="4467225"/>
          </a:xfrm>
          <a:prstGeom prst="rect">
            <a:avLst/>
          </a:prstGeom>
        </p:spPr>
      </p:pic>
      <p:sp>
        <p:nvSpPr>
          <p:cNvPr id="3" name="文本框 2">
            <a:extLst>
              <a:ext uri="{FF2B5EF4-FFF2-40B4-BE49-F238E27FC236}">
                <a16:creationId xmlns:a16="http://schemas.microsoft.com/office/drawing/2014/main" id="{446A358B-E301-603C-0AA6-82EAD92DACC7}"/>
              </a:ext>
            </a:extLst>
          </p:cNvPr>
          <p:cNvSpPr txBox="1"/>
          <p:nvPr/>
        </p:nvSpPr>
        <p:spPr>
          <a:xfrm>
            <a:off x="2136000" y="5634216"/>
            <a:ext cx="6792385" cy="461665"/>
          </a:xfrm>
          <a:prstGeom prst="rect">
            <a:avLst/>
          </a:prstGeom>
          <a:noFill/>
        </p:spPr>
        <p:txBody>
          <a:bodyPr wrap="square" rtlCol="0">
            <a:spAutoFit/>
          </a:bodyPr>
          <a:lstStyle/>
          <a:p>
            <a:pPr algn="ctr"/>
            <a:r>
              <a:rPr lang="en-US" altLang="zh-CN" b="0" i="0" dirty="0">
                <a:effectLst/>
                <a:latin typeface="arial" panose="020B0604020202020204" pitchFamily="34" charset="0"/>
              </a:rPr>
              <a:t>3D Face Reconstruction from a Single Image.</a:t>
            </a:r>
            <a:endParaRPr lang="zh-CN" altLang="en-US" dirty="0"/>
          </a:p>
        </p:txBody>
      </p:sp>
    </p:spTree>
  </p:cSld>
  <p:clrMapOvr>
    <a:masterClrMapping/>
  </p:clrMapOvr>
  <p:transition advTm="3868"/>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1081405" y="316230"/>
            <a:ext cx="5708015" cy="534035"/>
          </a:xfrm>
          <a:prstGeom prst="rect">
            <a:avLst/>
          </a:prstGeom>
        </p:spPr>
        <p:txBody>
          <a:bodyPr wrap="square">
            <a:spAutoFit/>
          </a:bodyPr>
          <a:lstStyle/>
          <a:p>
            <a:pPr>
              <a:lnSpc>
                <a:spcPct val="90000"/>
              </a:lnSpc>
            </a:pPr>
            <a:r>
              <a:rPr lang="en-US" altLang="zh-CN" sz="3200" b="1" dirty="0">
                <a:solidFill>
                  <a:srgbClr val="002060"/>
                </a:solidFill>
                <a:latin typeface="微软雅黑" panose="020B0503020204020204" pitchFamily="34" charset="-122"/>
                <a:ea typeface="微软雅黑" panose="020B0503020204020204" pitchFamily="34" charset="-122"/>
                <a:sym typeface="+mn-ea"/>
              </a:rPr>
              <a:t>1</a:t>
            </a:r>
            <a:r>
              <a:rPr lang="zh-CN" altLang="en-US" sz="3200" b="1" dirty="0">
                <a:solidFill>
                  <a:srgbClr val="002060"/>
                </a:solidFill>
                <a:latin typeface="微软雅黑" panose="020B0503020204020204" pitchFamily="34" charset="-122"/>
                <a:ea typeface="微软雅黑" panose="020B0503020204020204" pitchFamily="34" charset="-122"/>
                <a:sym typeface="+mn-ea"/>
              </a:rPr>
              <a:t> Research Background</a:t>
            </a:r>
            <a:endParaRPr lang="en-US" altLang="zh-CN" sz="3200" b="1" dirty="0">
              <a:solidFill>
                <a:srgbClr val="002060"/>
              </a:solidFill>
              <a:latin typeface="微软雅黑" panose="020B0503020204020204" pitchFamily="34" charset="-122"/>
              <a:ea typeface="微软雅黑" panose="020B0503020204020204" pitchFamily="34" charset="-122"/>
            </a:endParaRPr>
          </a:p>
        </p:txBody>
      </p:sp>
      <p:pic>
        <p:nvPicPr>
          <p:cNvPr id="2" name="图片 1">
            <a:extLst>
              <a:ext uri="{FF2B5EF4-FFF2-40B4-BE49-F238E27FC236}">
                <a16:creationId xmlns:a16="http://schemas.microsoft.com/office/drawing/2014/main" id="{CC571A40-4F4A-C257-6C7A-4468670C2C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6962" y="1089000"/>
            <a:ext cx="7458075" cy="4124325"/>
          </a:xfrm>
          <a:prstGeom prst="rect">
            <a:avLst/>
          </a:prstGeom>
        </p:spPr>
      </p:pic>
      <p:sp>
        <p:nvSpPr>
          <p:cNvPr id="9" name="文本框 8">
            <a:extLst>
              <a:ext uri="{FF2B5EF4-FFF2-40B4-BE49-F238E27FC236}">
                <a16:creationId xmlns:a16="http://schemas.microsoft.com/office/drawing/2014/main" id="{5135F595-D2E9-EEC2-C7B6-4B7E723E3C7E}"/>
              </a:ext>
            </a:extLst>
          </p:cNvPr>
          <p:cNvSpPr txBox="1"/>
          <p:nvPr/>
        </p:nvSpPr>
        <p:spPr>
          <a:xfrm>
            <a:off x="2315999" y="5221227"/>
            <a:ext cx="7560000" cy="461665"/>
          </a:xfrm>
          <a:prstGeom prst="rect">
            <a:avLst/>
          </a:prstGeom>
          <a:noFill/>
        </p:spPr>
        <p:txBody>
          <a:bodyPr wrap="square" rtlCol="0">
            <a:spAutoFit/>
          </a:bodyPr>
          <a:lstStyle/>
          <a:p>
            <a:pPr algn="ctr"/>
            <a:r>
              <a:rPr lang="fr-FR" altLang="zh-CN" dirty="0"/>
              <a:t>3D Morphable Model (3DMMs) representation.</a:t>
            </a:r>
            <a:endParaRPr lang="zh-CN" altLang="en-US" dirty="0"/>
          </a:p>
        </p:txBody>
      </p:sp>
      <mc:AlternateContent xmlns:mc="http://schemas.openxmlformats.org/markup-compatibility/2006">
        <mc:Choice xmlns:a14="http://schemas.microsoft.com/office/drawing/2010/main" Requires="a14">
          <p:sp>
            <p:nvSpPr>
              <p:cNvPr id="10" name="文本框 9">
                <a:extLst>
                  <a:ext uri="{FF2B5EF4-FFF2-40B4-BE49-F238E27FC236}">
                    <a16:creationId xmlns:a16="http://schemas.microsoft.com/office/drawing/2014/main" id="{0758C7FA-5C52-8DD3-85D5-977F0B1EB150}"/>
                  </a:ext>
                </a:extLst>
              </p:cNvPr>
              <p:cNvSpPr txBox="1"/>
              <p:nvPr/>
            </p:nvSpPr>
            <p:spPr>
              <a:xfrm>
                <a:off x="4322276" y="5769000"/>
                <a:ext cx="3547445" cy="894347"/>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𝑆</m:t>
                      </m:r>
                      <m:r>
                        <a:rPr lang="en-US" altLang="zh-CN" i="1" smtClean="0">
                          <a:latin typeface="Cambria Math" panose="02040503050406030204" pitchFamily="18" charset="0"/>
                        </a:rPr>
                        <m:t>=</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𝑆</m:t>
                          </m:r>
                        </m:e>
                      </m:acc>
                      <m:r>
                        <a:rPr lang="en-US" altLang="zh-CN" b="0" i="1" smtClean="0">
                          <a:latin typeface="Cambria Math" panose="02040503050406030204" pitchFamily="18" charset="0"/>
                        </a:rPr>
                        <m:t>+</m:t>
                      </m:r>
                      <m:nary>
                        <m:naryPr>
                          <m:chr m:val="∑"/>
                          <m:subHide m:val="on"/>
                          <m:supHide m:val="on"/>
                          <m:ctrlPr>
                            <a:rPr lang="en-US" altLang="zh-CN" b="0" i="1" smtClean="0">
                              <a:latin typeface="Cambria Math" panose="02040503050406030204" pitchFamily="18" charset="0"/>
                            </a:rPr>
                          </m:ctrlPr>
                        </m:naryPr>
                        <m:sub/>
                        <m:sup/>
                        <m:e>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𝛼</m:t>
                              </m:r>
                            </m:e>
                            <m:sub>
                              <m:r>
                                <a:rPr lang="en-US" altLang="zh-CN" b="0" i="1" smtClean="0">
                                  <a:latin typeface="Cambria Math" panose="02040503050406030204" pitchFamily="18" charset="0"/>
                                </a:rPr>
                                <m:t>𝑖</m:t>
                              </m:r>
                            </m:sub>
                          </m:s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𝑆</m:t>
                              </m:r>
                            </m:e>
                            <m:sub>
                              <m:r>
                                <a:rPr lang="en-US" altLang="zh-CN" b="0" i="1" smtClean="0">
                                  <a:latin typeface="Cambria Math" panose="02040503050406030204" pitchFamily="18" charset="0"/>
                                </a:rPr>
                                <m:t>𝑖</m:t>
                              </m:r>
                            </m:sub>
                          </m:sSub>
                        </m:e>
                      </m:nary>
                      <m:r>
                        <a:rPr lang="en-US" altLang="zh-CN" b="0" i="1" smtClean="0">
                          <a:latin typeface="Cambria Math" panose="02040503050406030204" pitchFamily="18" charset="0"/>
                        </a:rPr>
                        <m:t>+</m:t>
                      </m:r>
                      <m:nary>
                        <m:naryPr>
                          <m:chr m:val="∑"/>
                          <m:subHide m:val="on"/>
                          <m:supHide m:val="on"/>
                          <m:ctrlPr>
                            <a:rPr lang="en-US" altLang="zh-CN" b="0" i="1" smtClean="0">
                              <a:latin typeface="Cambria Math" panose="02040503050406030204" pitchFamily="18" charset="0"/>
                            </a:rPr>
                          </m:ctrlPr>
                        </m:naryPr>
                        <m:sub/>
                        <m:sup/>
                        <m:e>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𝛽</m:t>
                              </m:r>
                            </m:e>
                            <m:sub>
                              <m:r>
                                <a:rPr lang="en-US" altLang="zh-CN" b="0" i="1" smtClean="0">
                                  <a:latin typeface="Cambria Math" panose="02040503050406030204" pitchFamily="18" charset="0"/>
                                </a:rPr>
                                <m:t>𝑖</m:t>
                              </m:r>
                            </m:sub>
                          </m:s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𝐸</m:t>
                              </m:r>
                            </m:e>
                            <m:sub>
                              <m:r>
                                <a:rPr lang="en-US" altLang="zh-CN" b="0" i="1" smtClean="0">
                                  <a:latin typeface="Cambria Math" panose="02040503050406030204" pitchFamily="18" charset="0"/>
                                </a:rPr>
                                <m:t>𝑖</m:t>
                              </m:r>
                            </m:sub>
                          </m:sSub>
                        </m:e>
                      </m:nary>
                    </m:oMath>
                  </m:oMathPara>
                </a14:m>
                <a:endParaRPr lang="zh-CN" altLang="en-US" dirty="0"/>
              </a:p>
            </p:txBody>
          </p:sp>
        </mc:Choice>
        <mc:Fallback>
          <p:sp>
            <p:nvSpPr>
              <p:cNvPr id="10" name="文本框 9">
                <a:extLst>
                  <a:ext uri="{FF2B5EF4-FFF2-40B4-BE49-F238E27FC236}">
                    <a16:creationId xmlns:a16="http://schemas.microsoft.com/office/drawing/2014/main" id="{0758C7FA-5C52-8DD3-85D5-977F0B1EB150}"/>
                  </a:ext>
                </a:extLst>
              </p:cNvPr>
              <p:cNvSpPr txBox="1">
                <a:spLocks noRot="1" noChangeAspect="1" noMove="1" noResize="1" noEditPoints="1" noAdjustHandles="1" noChangeArrowheads="1" noChangeShapeType="1" noTextEdit="1"/>
              </p:cNvSpPr>
              <p:nvPr/>
            </p:nvSpPr>
            <p:spPr>
              <a:xfrm>
                <a:off x="4322276" y="5769000"/>
                <a:ext cx="3547445" cy="894347"/>
              </a:xfrm>
              <a:prstGeom prst="rect">
                <a:avLst/>
              </a:prstGeom>
              <a:blipFill>
                <a:blip r:embed="rId4"/>
                <a:stretch>
                  <a:fillRect/>
                </a:stretch>
              </a:blipFill>
            </p:spPr>
            <p:txBody>
              <a:bodyPr/>
              <a:lstStyle/>
              <a:p>
                <a:r>
                  <a:rPr lang="zh-CN" altLang="en-US">
                    <a:noFill/>
                  </a:rPr>
                  <a:t> </a:t>
                </a:r>
              </a:p>
            </p:txBody>
          </p:sp>
        </mc:Fallback>
      </mc:AlternateContent>
    </p:spTree>
  </p:cSld>
  <p:clrMapOvr>
    <a:masterClrMapping/>
  </p:clrMapOvr>
  <p:transition advTm="3868"/>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1081405" y="316230"/>
            <a:ext cx="5744845" cy="534035"/>
          </a:xfrm>
          <a:prstGeom prst="rect">
            <a:avLst/>
          </a:prstGeom>
        </p:spPr>
        <p:txBody>
          <a:bodyPr wrap="square">
            <a:spAutoFit/>
          </a:bodyPr>
          <a:lstStyle/>
          <a:p>
            <a:pPr>
              <a:lnSpc>
                <a:spcPct val="90000"/>
              </a:lnSpc>
            </a:pPr>
            <a:r>
              <a:rPr lang="zh-CN" altLang="en-US" sz="3200" b="1" dirty="0">
                <a:solidFill>
                  <a:srgbClr val="002060"/>
                </a:solidFill>
                <a:latin typeface="微软雅黑" panose="020B0503020204020204" pitchFamily="34" charset="-122"/>
                <a:ea typeface="微软雅黑" panose="020B0503020204020204" pitchFamily="34" charset="-122"/>
                <a:sym typeface="+mn-ea"/>
              </a:rPr>
              <a:t>一 Research Background</a:t>
            </a:r>
            <a:endParaRPr lang="en-US" altLang="zh-CN" sz="3200" b="1" dirty="0">
              <a:solidFill>
                <a:srgbClr val="002060"/>
              </a:solidFill>
              <a:latin typeface="微软雅黑" panose="020B0503020204020204" pitchFamily="34" charset="-122"/>
              <a:ea typeface="微软雅黑" panose="020B0503020204020204" pitchFamily="34" charset="-122"/>
            </a:endParaRPr>
          </a:p>
        </p:txBody>
      </p:sp>
      <p:sp>
        <p:nvSpPr>
          <p:cNvPr id="5" name="文本框 4">
            <a:extLst>
              <a:ext uri="{FF2B5EF4-FFF2-40B4-BE49-F238E27FC236}">
                <a16:creationId xmlns:a16="http://schemas.microsoft.com/office/drawing/2014/main" id="{C8EAE8CF-0F11-BB23-CE68-C320D72E6C72}"/>
              </a:ext>
            </a:extLst>
          </p:cNvPr>
          <p:cNvSpPr txBox="1"/>
          <p:nvPr/>
        </p:nvSpPr>
        <p:spPr>
          <a:xfrm>
            <a:off x="1081404" y="1629000"/>
            <a:ext cx="7894595" cy="3416320"/>
          </a:xfrm>
          <a:prstGeom prst="rect">
            <a:avLst/>
          </a:prstGeom>
          <a:noFill/>
        </p:spPr>
        <p:txBody>
          <a:bodyPr wrap="square">
            <a:spAutoFit/>
          </a:bodyPr>
          <a:lstStyle/>
          <a:p>
            <a:pPr marL="342900" indent="-342900">
              <a:buFont typeface="Arial" panose="020B0604020202020204" pitchFamily="34" charset="0"/>
              <a:buChar char="•"/>
            </a:pPr>
            <a:r>
              <a:rPr lang="en-US" altLang="zh-CN" b="1" i="0" dirty="0">
                <a:effectLst/>
                <a:latin typeface="Söhne"/>
              </a:rPr>
              <a:t>Advantage</a:t>
            </a:r>
          </a:p>
          <a:p>
            <a:r>
              <a:rPr lang="en-US" altLang="zh-CN" b="0" i="0" dirty="0">
                <a:solidFill>
                  <a:srgbClr val="374151"/>
                </a:solidFill>
                <a:effectLst/>
                <a:latin typeface="Söhne"/>
              </a:rPr>
              <a:t>Leveraging learning from extensive facial datasets, 3DMM can capture the major patterns of facial shape and expression, enhancing modeling generalization.</a:t>
            </a:r>
            <a:endParaRPr lang="en-US" altLang="zh-CN" b="1" i="0" dirty="0">
              <a:effectLst/>
              <a:latin typeface="Söhne"/>
            </a:endParaRPr>
          </a:p>
          <a:p>
            <a:pPr marL="342900" indent="-342900">
              <a:buFont typeface="Arial" panose="020B0604020202020204" pitchFamily="34" charset="0"/>
              <a:buChar char="•"/>
            </a:pPr>
            <a:endParaRPr lang="en-US" altLang="zh-CN" b="1" dirty="0">
              <a:latin typeface="Söhne"/>
            </a:endParaRPr>
          </a:p>
          <a:p>
            <a:pPr marL="342900" indent="-342900">
              <a:buFont typeface="Arial" panose="020B0604020202020204" pitchFamily="34" charset="0"/>
              <a:buChar char="•"/>
            </a:pPr>
            <a:r>
              <a:rPr lang="en-US" altLang="zh-CN" b="1" i="0" dirty="0">
                <a:effectLst/>
                <a:latin typeface="Söhne"/>
              </a:rPr>
              <a:t>Limited Expressiveness:</a:t>
            </a:r>
            <a:r>
              <a:rPr lang="en-US" altLang="zh-CN" b="0" i="0" dirty="0">
                <a:solidFill>
                  <a:srgbClr val="374151"/>
                </a:solidFill>
                <a:effectLst/>
                <a:latin typeface="Söhne"/>
              </a:rPr>
              <a:t> </a:t>
            </a:r>
          </a:p>
          <a:p>
            <a:r>
              <a:rPr lang="en-US" altLang="zh-CN" b="0" i="0" dirty="0">
                <a:solidFill>
                  <a:srgbClr val="374151"/>
                </a:solidFill>
                <a:effectLst/>
                <a:latin typeface="Söhne"/>
              </a:rPr>
              <a:t>3DMM faces challenges in accurately portraying diverse facial expressions, resulting in a restricted capacity to capture the subtleties of nuanced emotional states.</a:t>
            </a:r>
            <a:endParaRPr lang="zh-CN" altLang="en-US" dirty="0"/>
          </a:p>
        </p:txBody>
      </p:sp>
    </p:spTree>
  </p:cSld>
  <p:clrMapOvr>
    <a:masterClrMapping/>
  </p:clrMapOvr>
  <p:transition advTm="3868"/>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1081405" y="316230"/>
            <a:ext cx="5583555" cy="534035"/>
          </a:xfrm>
          <a:prstGeom prst="rect">
            <a:avLst/>
          </a:prstGeom>
        </p:spPr>
        <p:txBody>
          <a:bodyPr wrap="square">
            <a:spAutoFit/>
          </a:bodyPr>
          <a:lstStyle/>
          <a:p>
            <a:pPr>
              <a:lnSpc>
                <a:spcPct val="90000"/>
              </a:lnSpc>
            </a:pPr>
            <a:r>
              <a:rPr lang="zh-CN" altLang="en-US" sz="3200" b="1" dirty="0">
                <a:solidFill>
                  <a:srgbClr val="002060"/>
                </a:solidFill>
                <a:latin typeface="微软雅黑" panose="020B0503020204020204" pitchFamily="34" charset="-122"/>
                <a:ea typeface="微软雅黑" panose="020B0503020204020204" pitchFamily="34" charset="-122"/>
                <a:sym typeface="+mn-ea"/>
              </a:rPr>
              <a:t>一 Research Background</a:t>
            </a:r>
            <a:endParaRPr lang="en-US" altLang="zh-CN" sz="3200" b="1" dirty="0">
              <a:solidFill>
                <a:srgbClr val="002060"/>
              </a:solidFill>
              <a:latin typeface="微软雅黑" panose="020B0503020204020204" pitchFamily="34" charset="-122"/>
              <a:ea typeface="微软雅黑" panose="020B0503020204020204" pitchFamily="34" charset="-122"/>
            </a:endParaRPr>
          </a:p>
        </p:txBody>
      </p:sp>
      <p:pic>
        <p:nvPicPr>
          <p:cNvPr id="5" name="图片 4">
            <a:extLst>
              <a:ext uri="{FF2B5EF4-FFF2-40B4-BE49-F238E27FC236}">
                <a16:creationId xmlns:a16="http://schemas.microsoft.com/office/drawing/2014/main" id="{50F815E8-2B50-EEC7-E4E8-8697D729AFE6}"/>
              </a:ext>
            </a:extLst>
          </p:cNvPr>
          <p:cNvPicPr>
            <a:picLocks noChangeAspect="1"/>
          </p:cNvPicPr>
          <p:nvPr/>
        </p:nvPicPr>
        <p:blipFill>
          <a:blip r:embed="rId3"/>
          <a:stretch>
            <a:fillRect/>
          </a:stretch>
        </p:blipFill>
        <p:spPr>
          <a:xfrm>
            <a:off x="876000" y="1449000"/>
            <a:ext cx="3600450" cy="3276600"/>
          </a:xfrm>
          <a:prstGeom prst="rect">
            <a:avLst/>
          </a:prstGeom>
        </p:spPr>
      </p:pic>
      <p:sp>
        <p:nvSpPr>
          <p:cNvPr id="6" name="文本框 5">
            <a:extLst>
              <a:ext uri="{FF2B5EF4-FFF2-40B4-BE49-F238E27FC236}">
                <a16:creationId xmlns:a16="http://schemas.microsoft.com/office/drawing/2014/main" id="{2CB5D97F-1CDB-570C-3131-4AB92399623E}"/>
              </a:ext>
            </a:extLst>
          </p:cNvPr>
          <p:cNvSpPr txBox="1"/>
          <p:nvPr/>
        </p:nvSpPr>
        <p:spPr>
          <a:xfrm>
            <a:off x="696225" y="5093502"/>
            <a:ext cx="3960000" cy="461665"/>
          </a:xfrm>
          <a:prstGeom prst="rect">
            <a:avLst/>
          </a:prstGeom>
          <a:noFill/>
        </p:spPr>
        <p:txBody>
          <a:bodyPr wrap="square" rtlCol="0">
            <a:spAutoFit/>
          </a:bodyPr>
          <a:lstStyle/>
          <a:p>
            <a:r>
              <a:rPr lang="en-US" altLang="zh-CN" dirty="0"/>
              <a:t>Artist-made </a:t>
            </a:r>
            <a:r>
              <a:rPr lang="en-US" altLang="zh-CN" dirty="0" err="1"/>
              <a:t>blendshapes</a:t>
            </a:r>
            <a:endParaRPr lang="zh-CN" altLang="en-US" dirty="0"/>
          </a:p>
        </p:txBody>
      </p:sp>
      <p:sp>
        <p:nvSpPr>
          <p:cNvPr id="7" name="文本框 6">
            <a:extLst>
              <a:ext uri="{FF2B5EF4-FFF2-40B4-BE49-F238E27FC236}">
                <a16:creationId xmlns:a16="http://schemas.microsoft.com/office/drawing/2014/main" id="{DA023544-39F0-AC8E-BC57-8EF892A72CC0}"/>
              </a:ext>
            </a:extLst>
          </p:cNvPr>
          <p:cNvSpPr txBox="1"/>
          <p:nvPr/>
        </p:nvSpPr>
        <p:spPr>
          <a:xfrm>
            <a:off x="5376000" y="1449000"/>
            <a:ext cx="5580000" cy="2677656"/>
          </a:xfrm>
          <a:prstGeom prst="rect">
            <a:avLst/>
          </a:prstGeom>
          <a:noFill/>
        </p:spPr>
        <p:txBody>
          <a:bodyPr wrap="square" rtlCol="0">
            <a:spAutoFit/>
          </a:bodyPr>
          <a:lstStyle/>
          <a:p>
            <a:pPr marL="342900" indent="-342900">
              <a:buFont typeface="Arial" panose="020B0604020202020204" pitchFamily="34" charset="0"/>
              <a:buChar char="•"/>
            </a:pPr>
            <a:r>
              <a:rPr lang="en-US" altLang="zh-CN" b="1" i="0" dirty="0">
                <a:solidFill>
                  <a:srgbClr val="374151"/>
                </a:solidFill>
                <a:effectLst/>
                <a:latin typeface="Söhne"/>
              </a:rPr>
              <a:t>Advantages</a:t>
            </a:r>
          </a:p>
          <a:p>
            <a:r>
              <a:rPr lang="en-US" altLang="zh-CN" b="0" i="0" dirty="0">
                <a:solidFill>
                  <a:srgbClr val="374151"/>
                </a:solidFill>
                <a:effectLst/>
                <a:latin typeface="Söhne"/>
              </a:rPr>
              <a:t>Artist-created </a:t>
            </a:r>
            <a:r>
              <a:rPr lang="en-US" altLang="zh-CN" b="0" i="0" dirty="0" err="1">
                <a:solidFill>
                  <a:srgbClr val="374151"/>
                </a:solidFill>
                <a:effectLst/>
                <a:latin typeface="Söhne"/>
              </a:rPr>
              <a:t>blendshapes</a:t>
            </a:r>
            <a:r>
              <a:rPr lang="en-US" altLang="zh-CN" b="0" i="0" dirty="0">
                <a:solidFill>
                  <a:srgbClr val="374151"/>
                </a:solidFill>
                <a:effectLst/>
                <a:latin typeface="Söhne"/>
              </a:rPr>
              <a:t> are crafted by skilled artists, allowing for high accuracy in capturing detailed facial expressions.</a:t>
            </a:r>
          </a:p>
          <a:p>
            <a:pPr marL="342900" indent="-342900">
              <a:buFont typeface="Arial" panose="020B0604020202020204" pitchFamily="34" charset="0"/>
              <a:buChar char="•"/>
            </a:pPr>
            <a:r>
              <a:rPr lang="en-US" altLang="zh-CN" b="1" dirty="0">
                <a:solidFill>
                  <a:srgbClr val="374151"/>
                </a:solidFill>
                <a:latin typeface="Söhne"/>
              </a:rPr>
              <a:t>Disadvantages</a:t>
            </a:r>
          </a:p>
          <a:p>
            <a:r>
              <a:rPr lang="en-US" altLang="zh-CN" b="0" i="0" dirty="0">
                <a:solidFill>
                  <a:srgbClr val="374151"/>
                </a:solidFill>
                <a:effectLst/>
                <a:latin typeface="Söhne"/>
              </a:rPr>
              <a:t>Artist-created </a:t>
            </a:r>
            <a:r>
              <a:rPr lang="en-US" altLang="zh-CN" b="0" i="0" dirty="0" err="1">
                <a:solidFill>
                  <a:srgbClr val="374151"/>
                </a:solidFill>
                <a:effectLst/>
                <a:latin typeface="Söhne"/>
              </a:rPr>
              <a:t>blendshapes</a:t>
            </a:r>
            <a:r>
              <a:rPr lang="en-US" altLang="zh-CN" b="0" i="0" dirty="0">
                <a:solidFill>
                  <a:srgbClr val="374151"/>
                </a:solidFill>
                <a:effectLst/>
                <a:latin typeface="Söhne"/>
              </a:rPr>
              <a:t> have limitations in representing diverse faces.</a:t>
            </a:r>
            <a:endParaRPr lang="zh-CN" altLang="en-US" b="1" dirty="0"/>
          </a:p>
        </p:txBody>
      </p:sp>
    </p:spTree>
  </p:cSld>
  <p:clrMapOvr>
    <a:masterClrMapping/>
  </p:clrMapOvr>
  <p:transition advTm="3868"/>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1081405" y="316230"/>
            <a:ext cx="5601335" cy="534035"/>
          </a:xfrm>
          <a:prstGeom prst="rect">
            <a:avLst/>
          </a:prstGeom>
        </p:spPr>
        <p:txBody>
          <a:bodyPr wrap="square">
            <a:spAutoFit/>
          </a:bodyPr>
          <a:lstStyle/>
          <a:p>
            <a:pPr>
              <a:lnSpc>
                <a:spcPct val="90000"/>
              </a:lnSpc>
            </a:pPr>
            <a:r>
              <a:rPr lang="zh-CN" altLang="en-US" sz="3200" b="1" dirty="0">
                <a:solidFill>
                  <a:srgbClr val="002060"/>
                </a:solidFill>
                <a:latin typeface="微软雅黑" panose="020B0503020204020204" pitchFamily="34" charset="-122"/>
                <a:ea typeface="微软雅黑" panose="020B0503020204020204" pitchFamily="34" charset="-122"/>
                <a:sym typeface="+mn-ea"/>
              </a:rPr>
              <a:t>一 Research Background</a:t>
            </a:r>
            <a:endParaRPr lang="en-US" altLang="zh-CN" sz="3200" b="1" dirty="0">
              <a:solidFill>
                <a:srgbClr val="002060"/>
              </a:solidFill>
              <a:latin typeface="微软雅黑" panose="020B0503020204020204" pitchFamily="34" charset="-122"/>
              <a:ea typeface="微软雅黑" panose="020B0503020204020204" pitchFamily="34" charset="-122"/>
            </a:endParaRPr>
          </a:p>
        </p:txBody>
      </p:sp>
      <p:sp>
        <p:nvSpPr>
          <p:cNvPr id="2" name="文本框 1">
            <a:extLst>
              <a:ext uri="{FF2B5EF4-FFF2-40B4-BE49-F238E27FC236}">
                <a16:creationId xmlns:a16="http://schemas.microsoft.com/office/drawing/2014/main" id="{F28389CA-75A0-66DD-8185-D243DD87A3F2}"/>
              </a:ext>
            </a:extLst>
          </p:cNvPr>
          <p:cNvSpPr txBox="1"/>
          <p:nvPr/>
        </p:nvSpPr>
        <p:spPr>
          <a:xfrm>
            <a:off x="1866000" y="1818800"/>
            <a:ext cx="8460000" cy="461665"/>
          </a:xfrm>
          <a:prstGeom prst="rect">
            <a:avLst/>
          </a:prstGeom>
          <a:noFill/>
        </p:spPr>
        <p:txBody>
          <a:bodyPr wrap="square" rtlCol="0">
            <a:spAutoFit/>
          </a:bodyPr>
          <a:lstStyle/>
          <a:p>
            <a:pPr algn="ctr"/>
            <a:r>
              <a:rPr lang="en-US" altLang="zh-CN" dirty="0"/>
              <a:t>3DMM + Artist-created </a:t>
            </a:r>
            <a:r>
              <a:rPr lang="en-US" altLang="zh-CN" dirty="0" err="1"/>
              <a:t>blendshapes</a:t>
            </a:r>
            <a:r>
              <a:rPr lang="en-US" altLang="zh-CN" dirty="0"/>
              <a:t> </a:t>
            </a:r>
            <a:endParaRPr lang="zh-CN" altLang="en-US" dirty="0"/>
          </a:p>
        </p:txBody>
      </p:sp>
      <mc:AlternateContent xmlns:mc="http://schemas.openxmlformats.org/markup-compatibility/2006">
        <mc:Choice xmlns:a14="http://schemas.microsoft.com/office/drawing/2010/main" Requires="a14">
          <p:sp>
            <p:nvSpPr>
              <p:cNvPr id="6" name="文本框 5">
                <a:extLst>
                  <a:ext uri="{FF2B5EF4-FFF2-40B4-BE49-F238E27FC236}">
                    <a16:creationId xmlns:a16="http://schemas.microsoft.com/office/drawing/2014/main" id="{5895F04A-5FC9-7407-5AAA-92F6AE3A651A}"/>
                  </a:ext>
                </a:extLst>
              </p:cNvPr>
              <p:cNvSpPr txBox="1"/>
              <p:nvPr/>
            </p:nvSpPr>
            <p:spPr>
              <a:xfrm>
                <a:off x="3649080" y="3259500"/>
                <a:ext cx="4893839" cy="894347"/>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𝑆</m:t>
                      </m:r>
                      <m:r>
                        <a:rPr lang="en-US" altLang="zh-CN" i="1" smtClean="0">
                          <a:latin typeface="Cambria Math" panose="02040503050406030204" pitchFamily="18" charset="0"/>
                        </a:rPr>
                        <m:t>=</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𝑆</m:t>
                          </m:r>
                        </m:e>
                      </m:acc>
                      <m:r>
                        <a:rPr lang="en-US" altLang="zh-CN" b="0" i="1" smtClean="0">
                          <a:latin typeface="Cambria Math" panose="02040503050406030204" pitchFamily="18" charset="0"/>
                        </a:rPr>
                        <m:t>+</m:t>
                      </m:r>
                      <m:nary>
                        <m:naryPr>
                          <m:chr m:val="∑"/>
                          <m:subHide m:val="on"/>
                          <m:supHide m:val="on"/>
                          <m:ctrlPr>
                            <a:rPr lang="en-US" altLang="zh-CN" b="0" i="1" smtClean="0">
                              <a:latin typeface="Cambria Math" panose="02040503050406030204" pitchFamily="18" charset="0"/>
                            </a:rPr>
                          </m:ctrlPr>
                        </m:naryPr>
                        <m:sub/>
                        <m:sup/>
                        <m:e>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𝛼</m:t>
                              </m:r>
                            </m:e>
                            <m:sub>
                              <m:r>
                                <a:rPr lang="en-US" altLang="zh-CN" b="0" i="1" smtClean="0">
                                  <a:latin typeface="Cambria Math" panose="02040503050406030204" pitchFamily="18" charset="0"/>
                                </a:rPr>
                                <m:t>𝑖</m:t>
                              </m:r>
                            </m:sub>
                          </m:s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𝑆</m:t>
                              </m:r>
                            </m:e>
                            <m:sub>
                              <m:r>
                                <a:rPr lang="en-US" altLang="zh-CN" b="0" i="1" smtClean="0">
                                  <a:latin typeface="Cambria Math" panose="02040503050406030204" pitchFamily="18" charset="0"/>
                                </a:rPr>
                                <m:t>𝑖</m:t>
                              </m:r>
                            </m:sub>
                          </m:sSub>
                        </m:e>
                      </m:nary>
                      <m:r>
                        <a:rPr lang="en-US" altLang="zh-CN" b="0" i="1" smtClean="0">
                          <a:latin typeface="Cambria Math" panose="02040503050406030204" pitchFamily="18" charset="0"/>
                        </a:rPr>
                        <m:t>+</m:t>
                      </m:r>
                      <m:nary>
                        <m:naryPr>
                          <m:chr m:val="∑"/>
                          <m:subHide m:val="on"/>
                          <m:supHide m:val="on"/>
                          <m:ctrlPr>
                            <a:rPr lang="en-US" altLang="zh-CN" b="0" i="1" smtClean="0">
                              <a:latin typeface="Cambria Math" panose="02040503050406030204" pitchFamily="18" charset="0"/>
                            </a:rPr>
                          </m:ctrlPr>
                        </m:naryPr>
                        <m:sub/>
                        <m:sup/>
                        <m:e>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𝛽</m:t>
                              </m:r>
                            </m:e>
                            <m:sub>
                              <m:r>
                                <a:rPr lang="en-US" altLang="zh-CN" b="0" i="1" smtClean="0">
                                  <a:latin typeface="Cambria Math" panose="02040503050406030204" pitchFamily="18" charset="0"/>
                                </a:rPr>
                                <m:t>𝑖</m:t>
                              </m:r>
                            </m:sub>
                          </m:s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𝐸</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e>
                      </m:nary>
                      <m:nary>
                        <m:naryPr>
                          <m:chr m:val="∑"/>
                          <m:subHide m:val="on"/>
                          <m:supHide m:val="on"/>
                          <m:ctrlPr>
                            <a:rPr lang="en-US" altLang="zh-CN" b="0" i="1" smtClean="0">
                              <a:solidFill>
                                <a:srgbClr val="FF0000"/>
                              </a:solidFill>
                              <a:latin typeface="Cambria Math" panose="02040503050406030204" pitchFamily="18" charset="0"/>
                            </a:rPr>
                          </m:ctrlPr>
                        </m:naryPr>
                        <m:sub/>
                        <m:sup/>
                        <m:e>
                          <m:sSub>
                            <m:sSubPr>
                              <m:ctrlPr>
                                <a:rPr lang="en-US" altLang="zh-CN" b="0" i="1" smtClean="0">
                                  <a:solidFill>
                                    <a:srgbClr val="FF0000"/>
                                  </a:solidFill>
                                  <a:latin typeface="Cambria Math" panose="02040503050406030204" pitchFamily="18" charset="0"/>
                                </a:rPr>
                              </m:ctrlPr>
                            </m:sSubPr>
                            <m:e>
                              <m:r>
                                <a:rPr lang="zh-CN" altLang="en-US" b="0" i="1" smtClean="0">
                                  <a:solidFill>
                                    <a:srgbClr val="FF0000"/>
                                  </a:solidFill>
                                  <a:latin typeface="Cambria Math" panose="02040503050406030204" pitchFamily="18" charset="0"/>
                                </a:rPr>
                                <m:t>𝛾</m:t>
                              </m:r>
                            </m:e>
                            <m:sub>
                              <m:r>
                                <a:rPr lang="en-US" altLang="zh-CN" b="0" i="1" smtClean="0">
                                  <a:solidFill>
                                    <a:srgbClr val="FF0000"/>
                                  </a:solidFill>
                                  <a:latin typeface="Cambria Math" panose="02040503050406030204" pitchFamily="18" charset="0"/>
                                </a:rPr>
                                <m:t>𝑖</m:t>
                              </m:r>
                            </m:sub>
                          </m:sSub>
                          <m:sSub>
                            <m:sSubPr>
                              <m:ctrlPr>
                                <a:rPr lang="en-US" altLang="zh-CN" b="0" i="1" smtClean="0">
                                  <a:solidFill>
                                    <a:srgbClr val="FF0000"/>
                                  </a:solidFill>
                                  <a:latin typeface="Cambria Math" panose="02040503050406030204" pitchFamily="18" charset="0"/>
                                </a:rPr>
                              </m:ctrlPr>
                            </m:sSubPr>
                            <m:e>
                              <m:r>
                                <a:rPr lang="en-US" altLang="zh-CN" b="0" i="1" smtClean="0">
                                  <a:solidFill>
                                    <a:srgbClr val="FF0000"/>
                                  </a:solidFill>
                                  <a:latin typeface="Cambria Math" panose="02040503050406030204" pitchFamily="18" charset="0"/>
                                </a:rPr>
                                <m:t>𝐵</m:t>
                              </m:r>
                            </m:e>
                            <m:sub>
                              <m:r>
                                <a:rPr lang="en-US" altLang="zh-CN" b="0" i="1" smtClean="0">
                                  <a:solidFill>
                                    <a:srgbClr val="FF0000"/>
                                  </a:solidFill>
                                  <a:latin typeface="Cambria Math" panose="02040503050406030204" pitchFamily="18" charset="0"/>
                                </a:rPr>
                                <m:t>𝑖</m:t>
                              </m:r>
                            </m:sub>
                          </m:sSub>
                        </m:e>
                      </m:nary>
                    </m:oMath>
                  </m:oMathPara>
                </a14:m>
                <a:endParaRPr lang="zh-CN" altLang="en-US" dirty="0"/>
              </a:p>
            </p:txBody>
          </p:sp>
        </mc:Choice>
        <mc:Fallback>
          <p:sp>
            <p:nvSpPr>
              <p:cNvPr id="6" name="文本框 5">
                <a:extLst>
                  <a:ext uri="{FF2B5EF4-FFF2-40B4-BE49-F238E27FC236}">
                    <a16:creationId xmlns:a16="http://schemas.microsoft.com/office/drawing/2014/main" id="{5895F04A-5FC9-7407-5AAA-92F6AE3A651A}"/>
                  </a:ext>
                </a:extLst>
              </p:cNvPr>
              <p:cNvSpPr txBox="1">
                <a:spLocks noRot="1" noChangeAspect="1" noMove="1" noResize="1" noEditPoints="1" noAdjustHandles="1" noChangeArrowheads="1" noChangeShapeType="1" noTextEdit="1"/>
              </p:cNvSpPr>
              <p:nvPr/>
            </p:nvSpPr>
            <p:spPr>
              <a:xfrm>
                <a:off x="3649080" y="3259500"/>
                <a:ext cx="4893839" cy="894347"/>
              </a:xfrm>
              <a:prstGeom prst="rect">
                <a:avLst/>
              </a:prstGeom>
              <a:blipFill>
                <a:blip r:embed="rId3"/>
                <a:stretch>
                  <a:fillRect/>
                </a:stretch>
              </a:blipFill>
            </p:spPr>
            <p:txBody>
              <a:bodyPr/>
              <a:lstStyle/>
              <a:p>
                <a:r>
                  <a:rPr lang="zh-CN" altLang="en-US">
                    <a:noFill/>
                  </a:rPr>
                  <a:t> </a:t>
                </a:r>
              </a:p>
            </p:txBody>
          </p:sp>
        </mc:Fallback>
      </mc:AlternateContent>
    </p:spTree>
  </p:cSld>
  <p:clrMapOvr>
    <a:masterClrMapping/>
  </p:clrMapOvr>
  <p:transition advTm="3868"/>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5207000" y="3125470"/>
            <a:ext cx="5523230" cy="607695"/>
          </a:xfrm>
          <a:prstGeom prst="rect">
            <a:avLst/>
          </a:prstGeom>
          <a:solidFill>
            <a:srgbClr val="02367B"/>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latinLnBrk="0" hangingPunct="1">
              <a:spcBef>
                <a:spcPts val="200"/>
              </a:spcBef>
              <a:spcAft>
                <a:spcPts val="200"/>
              </a:spcAft>
            </a:pPr>
            <a:r>
              <a:rPr lang="en-US" altLang="zh-CN" sz="2800" b="1" dirty="0">
                <a:latin typeface="微软雅黑" panose="020B0503020204020204" pitchFamily="34" charset="-122"/>
                <a:ea typeface="微软雅黑" panose="020B0503020204020204" pitchFamily="34" charset="-122"/>
                <a:sym typeface="+mn-ea"/>
              </a:rPr>
              <a:t>Method</a:t>
            </a:r>
            <a:endParaRPr lang="en-US" altLang="zh-CN" sz="2800" b="1" dirty="0">
              <a:latin typeface="微软雅黑" panose="020B0503020204020204" pitchFamily="34" charset="-122"/>
              <a:ea typeface="微软雅黑" panose="020B0503020204020204" pitchFamily="34" charset="-122"/>
            </a:endParaRPr>
          </a:p>
        </p:txBody>
      </p:sp>
      <p:sp>
        <p:nvSpPr>
          <p:cNvPr id="10" name="矩形 9"/>
          <p:cNvSpPr/>
          <p:nvPr/>
        </p:nvSpPr>
        <p:spPr>
          <a:xfrm>
            <a:off x="4234180" y="3126105"/>
            <a:ext cx="651510" cy="607695"/>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a:solidFill>
                  <a:srgbClr val="02367B"/>
                </a:solidFill>
                <a:latin typeface="微软雅黑" panose="020B0503020204020204" pitchFamily="34" charset="-122"/>
                <a:ea typeface="微软雅黑" panose="020B0503020204020204" pitchFamily="34" charset="-122"/>
              </a:rPr>
              <a:t>2</a:t>
            </a: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KSO_WPP_MARK_KEY" val="b4af9a8b-e08e-4f2f-8ac2-a48ef0401e71"/>
  <p:tag name="COMMONDATA" val="eyJoZGlkIjoiMGI0ZWI3ZjRiMDFhODVmYjVmMTNlNDFkYzhjNjQzMTUifQ=="/>
</p:tagLst>
</file>

<file path=ppt/tags/tag2.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6325,&quot;width&quot;:11407}"/>
</p:tagLst>
</file>

<file path=ppt/tags/tag3.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6816,&quot;width&quot;:18144}"/>
</p:tagLst>
</file>

<file path=ppt/tags/tag4.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4441,&quot;width&quot;:8680}"/>
</p:tagLst>
</file>

<file path=ppt/theme/theme1.xml><?xml version="1.0" encoding="utf-8"?>
<a:theme xmlns:a="http://schemas.openxmlformats.org/drawingml/2006/main" name="2_boeing_overview">
  <a:themeElements>
    <a:clrScheme name="2_boeing_overview 1">
      <a:dk1>
        <a:srgbClr val="000000"/>
      </a:dk1>
      <a:lt1>
        <a:srgbClr val="FFFFFF"/>
      </a:lt1>
      <a:dk2>
        <a:srgbClr val="000000"/>
      </a:dk2>
      <a:lt2>
        <a:srgbClr val="393939"/>
      </a:lt2>
      <a:accent1>
        <a:srgbClr val="B2B2B2"/>
      </a:accent1>
      <a:accent2>
        <a:srgbClr val="FF0000"/>
      </a:accent2>
      <a:accent3>
        <a:srgbClr val="FFFFFF"/>
      </a:accent3>
      <a:accent4>
        <a:srgbClr val="000000"/>
      </a:accent4>
      <a:accent5>
        <a:srgbClr val="D5D5D5"/>
      </a:accent5>
      <a:accent6>
        <a:srgbClr val="E70000"/>
      </a:accent6>
      <a:hlink>
        <a:srgbClr val="0038A8"/>
      </a:hlink>
      <a:folHlink>
        <a:srgbClr val="EAEAEA"/>
      </a:folHlink>
    </a:clrScheme>
    <a:fontScheme name="2_boeing_overview">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FFFF66"/>
        </a:solidFill>
        <a:ln>
          <a:noFill/>
        </a:ln>
        <a:effectLst>
          <a:outerShdw dist="107763" dir="2700000" algn="ctr" rotWithShape="0">
            <a:schemeClr val="bg2"/>
          </a:outerShdw>
        </a:effectLst>
      </a:spPr>
      <a:bodyPr vert="horz" wrap="none" lIns="91440" tIns="45720" rIns="91440" bIns="45720" numCol="1" anchor="ctr"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0" lang="zh-CN" altLang="en-US" sz="2400" b="0" i="0" u="none" strike="noStrike" cap="none" normalizeH="0" baseline="0" smtClean="0">
            <a:ln>
              <a:noFill/>
            </a:ln>
            <a:solidFill>
              <a:schemeClr val="tx1"/>
            </a:solidFill>
            <a:effectLst/>
            <a:latin typeface="Arial" panose="020B0604020202020204" pitchFamily="34" charset="0"/>
            <a:ea typeface="方正大黑简体" pitchFamily="65" charset="-122"/>
          </a:defRPr>
        </a:defPPr>
      </a:lstStyle>
    </a:spDef>
    <a:lnDef>
      <a:spPr bwMode="auto">
        <a:xfrm>
          <a:off x="0" y="0"/>
          <a:ext cx="1" cy="1"/>
        </a:xfrm>
        <a:custGeom>
          <a:avLst/>
          <a:gdLst/>
          <a:ahLst/>
          <a:cxnLst/>
          <a:rect l="0" t="0" r="0" b="0"/>
          <a:pathLst/>
        </a:custGeom>
        <a:solidFill>
          <a:srgbClr val="FFFF66"/>
        </a:solidFill>
        <a:ln>
          <a:noFill/>
        </a:ln>
        <a:effectLst>
          <a:outerShdw dist="107763" dir="2700000" algn="ctr" rotWithShape="0">
            <a:schemeClr val="bg2"/>
          </a:outerShdw>
        </a:effectLst>
      </a:spPr>
      <a:bodyPr vert="horz" wrap="none" lIns="91440" tIns="45720" rIns="91440" bIns="45720" numCol="1" anchor="ctr"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0" lang="zh-CN" altLang="en-US" sz="2400" b="0" i="0" u="none" strike="noStrike" cap="none" normalizeH="0" baseline="0" smtClean="0">
            <a:ln>
              <a:noFill/>
            </a:ln>
            <a:solidFill>
              <a:schemeClr val="tx1"/>
            </a:solidFill>
            <a:effectLst/>
            <a:latin typeface="Arial" panose="020B0604020202020204" pitchFamily="34" charset="0"/>
            <a:ea typeface="方正大黑简体" pitchFamily="65" charset="-122"/>
          </a:defRPr>
        </a:defPPr>
      </a:lstStyle>
    </a:lnDef>
  </a:objectDefaults>
  <a:extraClrSchemeLst>
    <a:extraClrScheme>
      <a:clrScheme name="2_boeing_overview 1">
        <a:dk1>
          <a:srgbClr val="000000"/>
        </a:dk1>
        <a:lt1>
          <a:srgbClr val="FFFFFF"/>
        </a:lt1>
        <a:dk2>
          <a:srgbClr val="000000"/>
        </a:dk2>
        <a:lt2>
          <a:srgbClr val="393939"/>
        </a:lt2>
        <a:accent1>
          <a:srgbClr val="B2B2B2"/>
        </a:accent1>
        <a:accent2>
          <a:srgbClr val="FF0000"/>
        </a:accent2>
        <a:accent3>
          <a:srgbClr val="FFFFFF"/>
        </a:accent3>
        <a:accent4>
          <a:srgbClr val="000000"/>
        </a:accent4>
        <a:accent5>
          <a:srgbClr val="D5D5D5"/>
        </a:accent5>
        <a:accent6>
          <a:srgbClr val="E70000"/>
        </a:accent6>
        <a:hlink>
          <a:srgbClr val="0038A8"/>
        </a:hlink>
        <a:folHlink>
          <a:srgbClr val="EAEAEA"/>
        </a:folHlink>
      </a:clrScheme>
      <a:clrMap bg1="lt1" tx1="dk1" bg2="lt2" tx2="dk2" accent1="accent1" accent2="accent2" accent3="accent3" accent4="accent4" accent5="accent5" accent6="accent6" hlink="hlink" folHlink="folHlink"/>
    </a:extraClrScheme>
    <a:extraClrScheme>
      <a:clrScheme name="2_boeing_overview 2">
        <a:dk1>
          <a:srgbClr val="000000"/>
        </a:dk1>
        <a:lt1>
          <a:srgbClr val="FFFFFF"/>
        </a:lt1>
        <a:dk2>
          <a:srgbClr val="000000"/>
        </a:dk2>
        <a:lt2>
          <a:srgbClr val="393939"/>
        </a:lt2>
        <a:accent1>
          <a:srgbClr val="B2B2B2"/>
        </a:accent1>
        <a:accent2>
          <a:srgbClr val="868686"/>
        </a:accent2>
        <a:accent3>
          <a:srgbClr val="FFFFFF"/>
        </a:accent3>
        <a:accent4>
          <a:srgbClr val="000000"/>
        </a:accent4>
        <a:accent5>
          <a:srgbClr val="D5D5D5"/>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171</TotalTime>
  <Words>1563</Words>
  <Application>Microsoft Office PowerPoint</Application>
  <PresentationFormat>宽屏</PresentationFormat>
  <Paragraphs>135</Paragraphs>
  <Slides>18</Slides>
  <Notes>14</Notes>
  <HiddenSlides>0</HiddenSlides>
  <MMClips>0</MMClips>
  <ScaleCrop>false</ScaleCrop>
  <HeadingPairs>
    <vt:vector size="6" baseType="variant">
      <vt:variant>
        <vt:lpstr>已用的字体</vt:lpstr>
      </vt:variant>
      <vt:variant>
        <vt:i4>10</vt:i4>
      </vt:variant>
      <vt:variant>
        <vt:lpstr>主题</vt:lpstr>
      </vt:variant>
      <vt:variant>
        <vt:i4>2</vt:i4>
      </vt:variant>
      <vt:variant>
        <vt:lpstr>幻灯片标题</vt:lpstr>
      </vt:variant>
      <vt:variant>
        <vt:i4>18</vt:i4>
      </vt:variant>
    </vt:vector>
  </HeadingPairs>
  <TitlesOfParts>
    <vt:vector size="30" baseType="lpstr">
      <vt:lpstr>Söhne</vt:lpstr>
      <vt:lpstr>等线 Light</vt:lpstr>
      <vt:lpstr>黑体</vt:lpstr>
      <vt:lpstr>Arial</vt:lpstr>
      <vt:lpstr>Arial</vt:lpstr>
      <vt:lpstr>Cambria Math</vt:lpstr>
      <vt:lpstr>Times New Roman</vt:lpstr>
      <vt:lpstr>Wingdings</vt:lpstr>
      <vt:lpstr>等线</vt:lpstr>
      <vt:lpstr>微软雅黑</vt:lpstr>
      <vt:lpstr>2_boeing_overview</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The Boeing Company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河北省科技进步奖汇报材料</dc:title>
  <dc:subject>Boeing's Commitment to the Environment</dc:subject>
  <dc:creator>DU Fengshan;Yanshan University</dc:creator>
  <cp:lastModifiedBy>冰川 李</cp:lastModifiedBy>
  <cp:revision>1722</cp:revision>
  <dcterms:created xsi:type="dcterms:W3CDTF">2010-05-21T14:13:00Z</dcterms:created>
  <dcterms:modified xsi:type="dcterms:W3CDTF">2024-01-08T18:09:23Z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2052-11.1.0.12165</vt:lpwstr>
  </property>
  <property fmtid="{D5CDD505-2E9C-101B-9397-08002B2CF9AE}" pid="3" name="ICV">
    <vt:lpwstr>0C4E2F2B898F4C6E881DB624E630E0AC</vt:lpwstr>
  </property>
</Properties>
</file>